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  <p:sldMasterId id="2147483729" r:id="rId6"/>
  </p:sldMasterIdLst>
  <p:notesMasterIdLst>
    <p:notesMasterId r:id="rId119"/>
  </p:notesMasterIdLst>
  <p:sldIdLst>
    <p:sldId id="258" r:id="rId7"/>
    <p:sldId id="893" r:id="rId8"/>
    <p:sldId id="891" r:id="rId9"/>
    <p:sldId id="257" r:id="rId10"/>
    <p:sldId id="886" r:id="rId11"/>
    <p:sldId id="263" r:id="rId12"/>
    <p:sldId id="259" r:id="rId13"/>
    <p:sldId id="261" r:id="rId14"/>
    <p:sldId id="360" r:id="rId15"/>
    <p:sldId id="281" r:id="rId16"/>
    <p:sldId id="881" r:id="rId17"/>
    <p:sldId id="280" r:id="rId18"/>
    <p:sldId id="1611" r:id="rId19"/>
    <p:sldId id="1765" r:id="rId20"/>
    <p:sldId id="317" r:id="rId21"/>
    <p:sldId id="1764" r:id="rId22"/>
    <p:sldId id="1616" r:id="rId23"/>
    <p:sldId id="1693" r:id="rId24"/>
    <p:sldId id="1694" r:id="rId25"/>
    <p:sldId id="1696" r:id="rId26"/>
    <p:sldId id="1697" r:id="rId27"/>
    <p:sldId id="1698" r:id="rId28"/>
    <p:sldId id="1762" r:id="rId29"/>
    <p:sldId id="1763" r:id="rId30"/>
    <p:sldId id="1692" r:id="rId31"/>
    <p:sldId id="1663" r:id="rId32"/>
    <p:sldId id="1731" r:id="rId33"/>
    <p:sldId id="1732" r:id="rId34"/>
    <p:sldId id="1745" r:id="rId35"/>
    <p:sldId id="1617" r:id="rId36"/>
    <p:sldId id="1744" r:id="rId37"/>
    <p:sldId id="1746" r:id="rId38"/>
    <p:sldId id="1747" r:id="rId39"/>
    <p:sldId id="1750" r:id="rId40"/>
    <p:sldId id="1699" r:id="rId41"/>
    <p:sldId id="1749" r:id="rId42"/>
    <p:sldId id="1748" r:id="rId43"/>
    <p:sldId id="1751" r:id="rId44"/>
    <p:sldId id="1709" r:id="rId45"/>
    <p:sldId id="1708" r:id="rId46"/>
    <p:sldId id="1754" r:id="rId47"/>
    <p:sldId id="1710" r:id="rId48"/>
    <p:sldId id="1752" r:id="rId49"/>
    <p:sldId id="1753" r:id="rId50"/>
    <p:sldId id="1755" r:id="rId51"/>
    <p:sldId id="1758" r:id="rId52"/>
    <p:sldId id="1756" r:id="rId53"/>
    <p:sldId id="1711" r:id="rId54"/>
    <p:sldId id="1714" r:id="rId55"/>
    <p:sldId id="1713" r:id="rId56"/>
    <p:sldId id="1706" r:id="rId57"/>
    <p:sldId id="1715" r:id="rId58"/>
    <p:sldId id="1726" r:id="rId59"/>
    <p:sldId id="1766" r:id="rId60"/>
    <p:sldId id="1767" r:id="rId61"/>
    <p:sldId id="1768" r:id="rId62"/>
    <p:sldId id="1769" r:id="rId63"/>
    <p:sldId id="1770" r:id="rId64"/>
    <p:sldId id="1771" r:id="rId65"/>
    <p:sldId id="1772" r:id="rId66"/>
    <p:sldId id="1727" r:id="rId67"/>
    <p:sldId id="1773" r:id="rId68"/>
    <p:sldId id="1774" r:id="rId69"/>
    <p:sldId id="1775" r:id="rId70"/>
    <p:sldId id="1777" r:id="rId71"/>
    <p:sldId id="1776" r:id="rId72"/>
    <p:sldId id="1778" r:id="rId73"/>
    <p:sldId id="1779" r:id="rId74"/>
    <p:sldId id="1780" r:id="rId75"/>
    <p:sldId id="1656" r:id="rId76"/>
    <p:sldId id="305" r:id="rId77"/>
    <p:sldId id="286" r:id="rId78"/>
    <p:sldId id="1761" r:id="rId79"/>
    <p:sldId id="1729" r:id="rId80"/>
    <p:sldId id="1730" r:id="rId81"/>
    <p:sldId id="1719" r:id="rId82"/>
    <p:sldId id="1733" r:id="rId83"/>
    <p:sldId id="1734" r:id="rId84"/>
    <p:sldId id="1735" r:id="rId85"/>
    <p:sldId id="1720" r:id="rId86"/>
    <p:sldId id="1736" r:id="rId87"/>
    <p:sldId id="1737" r:id="rId88"/>
    <p:sldId id="1738" r:id="rId89"/>
    <p:sldId id="1722" r:id="rId90"/>
    <p:sldId id="1739" r:id="rId91"/>
    <p:sldId id="1740" r:id="rId92"/>
    <p:sldId id="1741" r:id="rId93"/>
    <p:sldId id="1742" r:id="rId94"/>
    <p:sldId id="1743" r:id="rId95"/>
    <p:sldId id="1723" r:id="rId96"/>
    <p:sldId id="1721" r:id="rId97"/>
    <p:sldId id="1728" r:id="rId98"/>
    <p:sldId id="1781" r:id="rId99"/>
    <p:sldId id="1782" r:id="rId100"/>
    <p:sldId id="1783" r:id="rId101"/>
    <p:sldId id="1784" r:id="rId102"/>
    <p:sldId id="1785" r:id="rId103"/>
    <p:sldId id="1786" r:id="rId104"/>
    <p:sldId id="1787" r:id="rId105"/>
    <p:sldId id="1760" r:id="rId106"/>
    <p:sldId id="1788" r:id="rId107"/>
    <p:sldId id="1789" r:id="rId108"/>
    <p:sldId id="1790" r:id="rId109"/>
    <p:sldId id="1724" r:id="rId110"/>
    <p:sldId id="1688" r:id="rId111"/>
    <p:sldId id="898" r:id="rId112"/>
    <p:sldId id="1759" r:id="rId113"/>
    <p:sldId id="880" r:id="rId114"/>
    <p:sldId id="1689" r:id="rId115"/>
    <p:sldId id="878" r:id="rId116"/>
    <p:sldId id="306" r:id="rId117"/>
    <p:sldId id="884" r:id="rId1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FlandersArtSans-Bold" panose="00000800000000000000" pitchFamily="2" charset="0"/>
      <p:bold r:id="rId124"/>
    </p:embeddedFont>
    <p:embeddedFont>
      <p:font typeface="FlandersArtSans-Regular" panose="00000500000000000000" pitchFamily="2" charset="0"/>
      <p:regular r:id="rId125"/>
    </p:embeddedFont>
    <p:embeddedFont>
      <p:font typeface="FlandersArtSerif-Regular" panose="020B0604020202020204" charset="0"/>
      <p:regular r:id="rId126"/>
    </p:embeddedFont>
    <p:embeddedFont>
      <p:font typeface="Helvetica Neue" panose="020B0604020202020204" charset="0"/>
      <p:regular r:id="rId127"/>
      <p:bold r:id="rId128"/>
      <p:italic r:id="rId129"/>
      <p:boldItalic r:id="rId130"/>
    </p:embeddedFont>
    <p:embeddedFont>
      <p:font typeface="Proxima Nova" panose="020B0604020202020204" charset="0"/>
      <p:regular r:id="rId131"/>
      <p:bold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477" autoAdjust="0"/>
  </p:normalViewPr>
  <p:slideViewPr>
    <p:cSldViewPr snapToGrid="0">
      <p:cViewPr varScale="1">
        <p:scale>
          <a:sx n="209" d="100"/>
          <a:sy n="209" d="100"/>
        </p:scale>
        <p:origin x="4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font" Target="fonts/font15.fntdata"/><Relationship Id="rId139" Type="http://schemas.openxmlformats.org/officeDocument/2006/relationships/tableStyles" Target="tableStyle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font" Target="fonts/font11.fntdata"/><Relationship Id="rId135" Type="http://schemas.openxmlformats.org/officeDocument/2006/relationships/commentAuthors" Target="commentAuthor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font" Target="fonts/font12.fntdata"/><Relationship Id="rId136" Type="http://schemas.openxmlformats.org/officeDocument/2006/relationships/presProps" Target="pres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font" Target="fonts/font7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font" Target="fonts/font13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font" Target="fonts/font8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err="1"/>
              <a:t>Definities</a:t>
            </a:r>
            <a:r>
              <a:rPr lang="en"/>
              <a:t> van </a:t>
            </a:r>
            <a:r>
              <a:rPr lang="en" err="1"/>
              <a:t>attributen</a:t>
            </a:r>
            <a:r>
              <a:rPr lang="en"/>
              <a:t> en </a:t>
            </a:r>
            <a:r>
              <a:rPr lang="en" err="1"/>
              <a:t>relaties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643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207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155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628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850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0254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832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0493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7247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577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020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33493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0395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8552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6603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13437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9236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0003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0430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0275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0632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218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2342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50194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9922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2758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07099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9511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5853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7652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9001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318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8719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8752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8147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3927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65276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6429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178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631550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5830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2573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412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38727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785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750704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0339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0460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586261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354377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646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8652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57638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7268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21377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61037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1593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5678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120060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9141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5004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84643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0204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73260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103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5379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48815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21321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23862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0839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89829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84472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05899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38075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155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118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6/10/2020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6/10/2020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05001"/>
            <a:ext cx="7416000" cy="124182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3662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1517400"/>
            <a:ext cx="3108049" cy="15552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38853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4400361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5" y="3143734"/>
            <a:ext cx="3408509" cy="158467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1732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3686547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359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431000"/>
            <a:ext cx="3391854" cy="2835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431000"/>
            <a:ext cx="3708000" cy="2835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7424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1000"/>
            <a:ext cx="3708000" cy="2835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431000"/>
            <a:ext cx="3672000" cy="2835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4369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6/10/2020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6400"/>
            <a:ext cx="7416000" cy="2754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898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8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-58365"/>
            <a:ext cx="8833834" cy="1409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800101"/>
            <a:ext cx="8848800" cy="435075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18400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7" r:id="rId10"/>
    <p:sldLayoutId id="2147483725" r:id="rId11"/>
    <p:sldLayoutId id="2147483726" r:id="rId12"/>
    <p:sldLayoutId id="214748372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6/10/2020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6/10/2020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>
            <a:off x="1" y="0"/>
            <a:ext cx="288000" cy="5143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90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12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14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vanheymbeeck@vlaanderen.be" TargetMode="External"/><Relationship Id="rId2" Type="http://schemas.openxmlformats.org/officeDocument/2006/relationships/hyperlink" Target="mailto:Dimitri.schepers@vlaanderen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formatievlaanderen/OSLOthema-bodemEnOndergrond/issues" TargetMode="External"/><Relationship Id="rId4" Type="http://schemas.openxmlformats.org/officeDocument/2006/relationships/image" Target="../media/image4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genenverkeer.data.vlaanderen.be/doc/implementatiemodel/grondwerken#Grond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hyperlink" Target="https://wegenenverkeer.data.vlaanderen.be/doc/implementatiemodel/grondwerken/#Piezometrische%20buis" TargetMode="External"/><Relationship Id="rId2" Type="http://schemas.openxmlformats.org/officeDocument/2006/relationships/hyperlink" Target="https://www.dov.vlaanderen.be/portaal/?module=ocdov-xdov-validate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imjv.milieuinfo.be/delen-van-het-imjv/grondwat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egenenverkeer.data.vlaanderen.be/doc/implementatiemodel/proeven-metingen/#Proef%20sondering" TargetMode="External"/><Relationship Id="rId4" Type="http://schemas.openxmlformats.org/officeDocument/2006/relationships/hyperlink" Target="https://services.ovam.be/webloket-bodem/bsd/publicViews/referenceLists.seam?conversationId=969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7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v.vlaanderen.be/data/boring/2006-148250.xml" TargetMode="External"/><Relationship Id="rId2" Type="http://schemas.openxmlformats.org/officeDocument/2006/relationships/hyperlink" Target="https://www.dov.vlaanderen.be/data/boring/2006-148250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dov.vlaanderen.be/data/boring/2006-148250.html" TargetMode="External"/><Relationship Id="rId4" Type="http://schemas.openxmlformats.org/officeDocument/2006/relationships/hyperlink" Target="https://www.dov.vlaanderen.be/data/boring/2006-148250.json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43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4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inspire.ec.europa.eu/laye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hyperlink" Target="https://inspire.ec.europa.eu/applicationschema/" TargetMode="Externa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>
            <a:extLst>
              <a:ext uri="{FF2B5EF4-FFF2-40B4-BE49-F238E27FC236}">
                <a16:creationId xmlns:a16="http://schemas.microsoft.com/office/drawing/2014/main" id="{DAFCBDE5-F36B-416E-A3B9-89F41EB374DC}"/>
              </a:ext>
            </a:extLst>
          </p:cNvPr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3" name="Trapezium 2">
              <a:extLst>
                <a:ext uri="{FF2B5EF4-FFF2-40B4-BE49-F238E27FC236}">
                  <a16:creationId xmlns:a16="http://schemas.microsoft.com/office/drawing/2014/main" id="{D1277B43-CA39-4527-9CA5-D07DF66DC34F}"/>
                </a:ext>
              </a:extLst>
            </p:cNvPr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532F4FD8-A938-4C45-9700-41756BC868EE}"/>
                </a:ext>
              </a:extLst>
            </p:cNvPr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76052423-F62C-4BD5-9332-6332119355AF}"/>
              </a:ext>
            </a:extLst>
          </p:cNvPr>
          <p:cNvSpPr txBox="1">
            <a:spLocks/>
          </p:cNvSpPr>
          <p:nvPr/>
        </p:nvSpPr>
        <p:spPr>
          <a:xfrm>
            <a:off x="511351" y="1310795"/>
            <a:ext cx="5612553" cy="139014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1219170" rtl="0" eaLnBrk="1" latinLnBrk="0" hangingPunct="1">
              <a:lnSpc>
                <a:spcPts val="5067"/>
              </a:lnSpc>
              <a:spcBef>
                <a:spcPts val="0"/>
              </a:spcBef>
              <a:buNone/>
              <a:defRPr sz="4933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nl-BE" sz="3200" dirty="0"/>
              <a:t>OSLO Bodem en Ondergrond:</a:t>
            </a:r>
          </a:p>
          <a:p>
            <a:r>
              <a:rPr lang="nl-BE" sz="3200" dirty="0"/>
              <a:t>Thematische Werkgroep 2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7899541-5D1D-42CB-A929-8D999C3CE338}"/>
              </a:ext>
            </a:extLst>
          </p:cNvPr>
          <p:cNvGrpSpPr/>
          <p:nvPr/>
        </p:nvGrpSpPr>
        <p:grpSpPr>
          <a:xfrm>
            <a:off x="6807496" y="3187136"/>
            <a:ext cx="1680362" cy="1469574"/>
            <a:chOff x="6341824" y="2963639"/>
            <a:chExt cx="2240482" cy="195943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A14383B-E361-48F5-8822-78773278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24" y="2963639"/>
              <a:ext cx="1507604" cy="1066142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A1CCA69-E2B2-4CE4-B8FE-9055E6F6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206" y="4286250"/>
              <a:ext cx="458762" cy="636821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2781A347-3206-4443-AA9A-82C6A8B6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520" y="3817208"/>
              <a:ext cx="564908" cy="528678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38556CA-CD27-45CC-827B-6209CE01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628" y="3496709"/>
              <a:ext cx="528678" cy="528678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4DEA346-D5A6-43E7-A0B4-FEFCF4D71B40}"/>
              </a:ext>
            </a:extLst>
          </p:cNvPr>
          <p:cNvSpPr txBox="1"/>
          <p:nvPr/>
        </p:nvSpPr>
        <p:spPr>
          <a:xfrm>
            <a:off x="504265" y="4656710"/>
            <a:ext cx="469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/>
              <a:t>Initiatief van Databank Ondergrond Vlaanderen, OVAM en het </a:t>
            </a:r>
            <a:r>
              <a:rPr lang="nl-BE" sz="900"/>
              <a:t>Omgevingsinformatie Samenwerkingsverband </a:t>
            </a:r>
            <a:r>
              <a:rPr lang="nl-BE" sz="900" dirty="0"/>
              <a:t>in samenwerking </a:t>
            </a:r>
            <a:r>
              <a:rPr lang="nl-BE" sz="900"/>
              <a:t>met Informatie Vlaanderen.</a:t>
            </a:r>
            <a:endParaRPr lang="nl-BE" sz="900" dirty="0"/>
          </a:p>
        </p:txBody>
      </p:sp>
      <p:sp>
        <p:nvSpPr>
          <p:cNvPr id="15" name="Ondertitel 3">
            <a:extLst>
              <a:ext uri="{FF2B5EF4-FFF2-40B4-BE49-F238E27FC236}">
                <a16:creationId xmlns:a16="http://schemas.microsoft.com/office/drawing/2014/main" id="{E74302DA-CF6E-43EA-A010-8E0C4438F1DA}"/>
              </a:ext>
            </a:extLst>
          </p:cNvPr>
          <p:cNvSpPr txBox="1">
            <a:spLocks/>
          </p:cNvSpPr>
          <p:nvPr/>
        </p:nvSpPr>
        <p:spPr>
          <a:xfrm>
            <a:off x="492411" y="3109297"/>
            <a:ext cx="7070100" cy="79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550" dirty="0">
                <a:latin typeface="FlandersArtSans-Regular" panose="00000500000000000000" pitchFamily="2" charset="0"/>
              </a:rPr>
              <a:t>Welkom! We starten om 13u.</a:t>
            </a:r>
            <a:br>
              <a:rPr lang="nl-NL" sz="1550" dirty="0">
                <a:latin typeface="FlandersArtSans-Regular" panose="00000500000000000000" pitchFamily="2" charset="0"/>
              </a:rPr>
            </a:br>
            <a:endParaRPr lang="nl-NL" sz="1550" dirty="0">
              <a:latin typeface="FlandersArtSans-Regular" panose="00000500000000000000" pitchFamily="2" charset="0"/>
            </a:endParaRPr>
          </a:p>
          <a:p>
            <a:r>
              <a:rPr lang="nl-NL" dirty="0">
                <a:latin typeface="FlandersArtSans-Regular" panose="00000500000000000000" pitchFamily="2" charset="0"/>
              </a:rPr>
              <a:t>Dinsdag 6 oktober 2020</a:t>
            </a:r>
            <a:endParaRPr lang="nl-NL" sz="1200" dirty="0">
              <a:latin typeface="FlandersArtSans-Regular" panose="00000500000000000000" pitchFamily="2" charset="0"/>
            </a:endParaRP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50A19739-60B0-4C20-9E94-C9C5AF745C87}"/>
              </a:ext>
            </a:extLst>
          </p:cNvPr>
          <p:cNvSpPr txBox="1">
            <a:spLocks/>
          </p:cNvSpPr>
          <p:nvPr/>
        </p:nvSpPr>
        <p:spPr>
          <a:xfrm>
            <a:off x="499135" y="3848580"/>
            <a:ext cx="4773300" cy="26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>
                <a:latin typeface="FlandersArtSans-Regular" panose="00000500000000000000" pitchFamily="2" charset="0"/>
              </a:rPr>
              <a:t>Virtuele </a:t>
            </a:r>
            <a:r>
              <a:rPr lang="nl-NL" dirty="0">
                <a:latin typeface="FlandersArtSans-Regular" panose="00000500000000000000" pitchFamily="2" charset="0"/>
              </a:rPr>
              <a:t>werkgroep – Microsoft Teams</a:t>
            </a:r>
          </a:p>
        </p:txBody>
      </p:sp>
      <p:pic>
        <p:nvPicPr>
          <p:cNvPr id="14" name="Google Shape;16;p65">
            <a:extLst>
              <a:ext uri="{FF2B5EF4-FFF2-40B4-BE49-F238E27FC236}">
                <a16:creationId xmlns:a16="http://schemas.microsoft.com/office/drawing/2014/main" id="{C9DE3CB9-9ED5-44E2-830E-0052B6AC1D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16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OSLO</a:t>
            </a:r>
            <a:endParaRPr lang="nl-NL"/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Dimitri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Schepers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Informatie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8CBFC3C-5E0D-4F7E-873D-C0FB6D65482F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4387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Discussiepunten (2)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91001"/>
              </p:ext>
            </p:extLst>
          </p:nvPr>
        </p:nvGraphicFramePr>
        <p:xfrm>
          <a:off x="1019737" y="936398"/>
          <a:ext cx="6583417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Ontbrekende associaties toevoegen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24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Discussiepunten (2)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990206"/>
              </p:ext>
            </p:extLst>
          </p:nvPr>
        </p:nvGraphicFramePr>
        <p:xfrm>
          <a:off x="1019737" y="936398"/>
          <a:ext cx="6583417" cy="11531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Ontbrekende associaties toevoegen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050" dirty="0"/>
                        <a:t>Attributen toevoegen aan Laag en Horizont.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448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Discussiepunten (2)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868"/>
              </p:ext>
            </p:extLst>
          </p:nvPr>
        </p:nvGraphicFramePr>
        <p:xfrm>
          <a:off x="1019737" y="936398"/>
          <a:ext cx="6583417" cy="15646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Ontbrekende associaties toevoegen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050" dirty="0"/>
                        <a:t>Attributen toevoegen aan Laag en Horizont.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INSPIRE en ISO:Bodemkwaliteit – Digitale uitwisseling van bodemgerelateerde data (ISO:28258:2013)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808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Discussiepunten (2)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/>
        </p:nvGraphicFramePr>
        <p:xfrm>
          <a:off x="1019737" y="936398"/>
          <a:ext cx="6583417" cy="19354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Ontbrekende associaties toevoegen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050" dirty="0"/>
                        <a:t>Attributen toevoegen aan Laag en Horizont.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INSPIRE en ISO:Bodemkwaliteit – Digitale uitwisseling van bodemgerelateerde data (ISO:28258:2013)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Perceelanalyse voorlopig negeren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2323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Zijn jullie akkoord met de aanpak?</a:t>
            </a:r>
            <a:br>
              <a:rPr lang="nl-NL" dirty="0"/>
            </a:br>
            <a:endParaRPr lang="nl-NL" dirty="0"/>
          </a:p>
          <a:p>
            <a:r>
              <a:rPr lang="nl-NL" dirty="0"/>
              <a:t>Zijn er (high-level) problemen?</a:t>
            </a:r>
            <a:br>
              <a:rPr lang="nl-NL" dirty="0"/>
            </a:br>
            <a:endParaRPr lang="nl-NL" dirty="0"/>
          </a:p>
          <a:p>
            <a:r>
              <a:rPr lang="nl-NL" dirty="0"/>
              <a:t>Wat verloopt moeilijk?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Nieuwe model Bodem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5B6DF-622D-48BC-8933-7797BEBF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72" y="3551232"/>
            <a:ext cx="1357465" cy="1357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6BE66-96DD-4E0D-9491-551A86BD6FB5}"/>
              </a:ext>
            </a:extLst>
          </p:cNvPr>
          <p:cNvSpPr/>
          <p:nvPr/>
        </p:nvSpPr>
        <p:spPr>
          <a:xfrm>
            <a:off x="727586" y="3228619"/>
            <a:ext cx="3372465" cy="6452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>
                    <a:lumMod val="10000"/>
                  </a:schemeClr>
                </a:solidFill>
              </a:rPr>
              <a:t>Feedback via chat of handje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F6F42-43D6-4813-9CD4-3441EE62CD5B}"/>
              </a:ext>
            </a:extLst>
          </p:cNvPr>
          <p:cNvSpPr/>
          <p:nvPr/>
        </p:nvSpPr>
        <p:spPr>
          <a:xfrm>
            <a:off x="628651" y="4281948"/>
            <a:ext cx="1480368" cy="757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25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Q&amp;A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74064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F7E5D-6454-4C60-9C72-5D8E337AA672}"/>
              </a:ext>
            </a:extLst>
          </p:cNvPr>
          <p:cNvSpPr txBox="1"/>
          <p:nvPr/>
        </p:nvSpPr>
        <p:spPr>
          <a:xfrm>
            <a:off x="645459" y="486450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Waarom doen we ...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A1E31-52F4-420C-8062-706548FAD91C}"/>
              </a:ext>
            </a:extLst>
          </p:cNvPr>
          <p:cNvSpPr txBox="1"/>
          <p:nvPr/>
        </p:nvSpPr>
        <p:spPr>
          <a:xfrm>
            <a:off x="2041712" y="948116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Moeten we niet ... toevoegen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BC8F-44F0-438E-9D95-3D550777FCEE}"/>
              </a:ext>
            </a:extLst>
          </p:cNvPr>
          <p:cNvSpPr txBox="1"/>
          <p:nvPr/>
        </p:nvSpPr>
        <p:spPr>
          <a:xfrm>
            <a:off x="4769224" y="4864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Kunnen we niet beter ...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580FE-A278-4CF2-956A-978A829ECCE8}"/>
              </a:ext>
            </a:extLst>
          </p:cNvPr>
          <p:cNvSpPr txBox="1"/>
          <p:nvPr/>
        </p:nvSpPr>
        <p:spPr>
          <a:xfrm>
            <a:off x="6313045" y="948115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Hoe zit het met ... ?</a:t>
            </a:r>
          </a:p>
        </p:txBody>
      </p:sp>
    </p:spTree>
    <p:extLst>
      <p:ext uri="{BB962C8B-B14F-4D97-AF65-F5344CB8AC3E}">
        <p14:creationId xmlns:p14="http://schemas.microsoft.com/office/powerpoint/2010/main" val="7417674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Volgende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stappen</a:t>
            </a:r>
            <a:endParaRPr lang="nl-NL" err="1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7043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5;p4">
            <a:extLst>
              <a:ext uri="{FF2B5EF4-FFF2-40B4-BE49-F238E27FC236}">
                <a16:creationId xmlns:a16="http://schemas.microsoft.com/office/drawing/2014/main" id="{82DD1AA4-7B61-4F8B-A039-1486CC251BA7}"/>
              </a:ext>
            </a:extLst>
          </p:cNvPr>
          <p:cNvGrpSpPr/>
          <p:nvPr/>
        </p:nvGrpSpPr>
        <p:grpSpPr>
          <a:xfrm>
            <a:off x="642149" y="1369556"/>
            <a:ext cx="478303" cy="478303"/>
            <a:chOff x="4640263" y="1219200"/>
            <a:chExt cx="123825" cy="123825"/>
          </a:xfrm>
          <a:solidFill>
            <a:schemeClr val="tx1"/>
          </a:solidFill>
        </p:grpSpPr>
        <p:sp>
          <p:nvSpPr>
            <p:cNvPr id="5" name="Google Shape;176;p4">
              <a:extLst>
                <a:ext uri="{FF2B5EF4-FFF2-40B4-BE49-F238E27FC236}">
                  <a16:creationId xmlns:a16="http://schemas.microsoft.com/office/drawing/2014/main" id="{ABCB4678-73BC-4B35-B4DA-2B3E895AAB16}"/>
                </a:ext>
              </a:extLst>
            </p:cNvPr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77;p4">
              <a:extLst>
                <a:ext uri="{FF2B5EF4-FFF2-40B4-BE49-F238E27FC236}">
                  <a16:creationId xmlns:a16="http://schemas.microsoft.com/office/drawing/2014/main" id="{CFA338A5-D272-4ED9-9C44-2B2CFDD1AA85}"/>
                </a:ext>
              </a:extLst>
            </p:cNvPr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8;p4">
              <a:extLst>
                <a:ext uri="{FF2B5EF4-FFF2-40B4-BE49-F238E27FC236}">
                  <a16:creationId xmlns:a16="http://schemas.microsoft.com/office/drawing/2014/main" id="{393CD820-7908-4EEE-9293-73F964D68C8C}"/>
                </a:ext>
              </a:extLst>
            </p:cNvPr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79;p4">
              <a:extLst>
                <a:ext uri="{FF2B5EF4-FFF2-40B4-BE49-F238E27FC236}">
                  <a16:creationId xmlns:a16="http://schemas.microsoft.com/office/drawing/2014/main" id="{1404970E-14D6-490B-8945-D868E0E2CA31}"/>
                </a:ext>
              </a:extLst>
            </p:cNvPr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0;p4">
              <a:extLst>
                <a:ext uri="{FF2B5EF4-FFF2-40B4-BE49-F238E27FC236}">
                  <a16:creationId xmlns:a16="http://schemas.microsoft.com/office/drawing/2014/main" id="{57F498F5-6DCD-4983-B1DD-E21D7F6F7DC9}"/>
                </a:ext>
              </a:extLst>
            </p:cNvPr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73;p7">
            <a:extLst>
              <a:ext uri="{FF2B5EF4-FFF2-40B4-BE49-F238E27FC236}">
                <a16:creationId xmlns:a16="http://schemas.microsoft.com/office/drawing/2014/main" id="{F6358878-0DF8-48EC-98F1-930DA350A586}"/>
              </a:ext>
            </a:extLst>
          </p:cNvPr>
          <p:cNvGrpSpPr/>
          <p:nvPr/>
        </p:nvGrpSpPr>
        <p:grpSpPr>
          <a:xfrm>
            <a:off x="630320" y="1990372"/>
            <a:ext cx="470606" cy="478323"/>
            <a:chOff x="6215424" y="4028218"/>
            <a:chExt cx="202814" cy="206140"/>
          </a:xfrm>
          <a:solidFill>
            <a:schemeClr val="tx1"/>
          </a:solidFill>
        </p:grpSpPr>
        <p:sp>
          <p:nvSpPr>
            <p:cNvPr id="11" name="Google Shape;774;p7">
              <a:extLst>
                <a:ext uri="{FF2B5EF4-FFF2-40B4-BE49-F238E27FC236}">
                  <a16:creationId xmlns:a16="http://schemas.microsoft.com/office/drawing/2014/main" id="{C5D49050-3035-46FC-8BF6-14FFD81F26B5}"/>
                </a:ext>
              </a:extLst>
            </p:cNvPr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75;p7">
              <a:extLst>
                <a:ext uri="{FF2B5EF4-FFF2-40B4-BE49-F238E27FC236}">
                  <a16:creationId xmlns:a16="http://schemas.microsoft.com/office/drawing/2014/main" id="{EC9BB6B8-73F3-4D13-8021-DA9AD9058AB6}"/>
                </a:ext>
              </a:extLst>
            </p:cNvPr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76;p7">
              <a:extLst>
                <a:ext uri="{FF2B5EF4-FFF2-40B4-BE49-F238E27FC236}">
                  <a16:creationId xmlns:a16="http://schemas.microsoft.com/office/drawing/2014/main" id="{949F4000-8E25-4AA7-A319-4120A5A7AC4D}"/>
                </a:ext>
              </a:extLst>
            </p:cNvPr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77;p7">
              <a:extLst>
                <a:ext uri="{FF2B5EF4-FFF2-40B4-BE49-F238E27FC236}">
                  <a16:creationId xmlns:a16="http://schemas.microsoft.com/office/drawing/2014/main" id="{BA153224-7674-4831-911D-8314D9E5AB62}"/>
                </a:ext>
              </a:extLst>
            </p:cNvPr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78;p7">
              <a:extLst>
                <a:ext uri="{FF2B5EF4-FFF2-40B4-BE49-F238E27FC236}">
                  <a16:creationId xmlns:a16="http://schemas.microsoft.com/office/drawing/2014/main" id="{3ED781C2-A270-4953-849F-755A3E6C20F1}"/>
                </a:ext>
              </a:extLst>
            </p:cNvPr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375;p5">
            <a:extLst>
              <a:ext uri="{FF2B5EF4-FFF2-40B4-BE49-F238E27FC236}">
                <a16:creationId xmlns:a16="http://schemas.microsoft.com/office/drawing/2014/main" id="{3DDBB73E-C526-4712-923D-A5AE4BFC8098}"/>
              </a:ext>
            </a:extLst>
          </p:cNvPr>
          <p:cNvGrpSpPr/>
          <p:nvPr/>
        </p:nvGrpSpPr>
        <p:grpSpPr>
          <a:xfrm>
            <a:off x="646495" y="3841303"/>
            <a:ext cx="479113" cy="478543"/>
            <a:chOff x="4148138" y="53975"/>
            <a:chExt cx="1335087" cy="1333500"/>
          </a:xfrm>
          <a:solidFill>
            <a:schemeClr val="tx1"/>
          </a:solidFill>
        </p:grpSpPr>
        <p:sp>
          <p:nvSpPr>
            <p:cNvPr id="17" name="Google Shape;376;p5">
              <a:extLst>
                <a:ext uri="{FF2B5EF4-FFF2-40B4-BE49-F238E27FC236}">
                  <a16:creationId xmlns:a16="http://schemas.microsoft.com/office/drawing/2014/main" id="{5DAC262D-04BF-489D-8CB4-3F3F92F988C6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77;p5">
              <a:extLst>
                <a:ext uri="{FF2B5EF4-FFF2-40B4-BE49-F238E27FC236}">
                  <a16:creationId xmlns:a16="http://schemas.microsoft.com/office/drawing/2014/main" id="{38994763-A805-4126-A7CD-52ECCA0D420C}"/>
                </a:ext>
              </a:extLst>
            </p:cNvPr>
            <p:cNvSpPr/>
            <p:nvPr/>
          </p:nvSpPr>
          <p:spPr>
            <a:xfrm>
              <a:off x="4148138" y="53975"/>
              <a:ext cx="1335087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290;p9">
            <a:extLst>
              <a:ext uri="{FF2B5EF4-FFF2-40B4-BE49-F238E27FC236}">
                <a16:creationId xmlns:a16="http://schemas.microsoft.com/office/drawing/2014/main" id="{0861F39C-D008-4B81-91E8-6D94DCB9BF09}"/>
              </a:ext>
            </a:extLst>
          </p:cNvPr>
          <p:cNvGrpSpPr/>
          <p:nvPr/>
        </p:nvGrpSpPr>
        <p:grpSpPr>
          <a:xfrm>
            <a:off x="636245" y="3223173"/>
            <a:ext cx="471654" cy="471654"/>
            <a:chOff x="4287838" y="1854201"/>
            <a:chExt cx="149225" cy="149225"/>
          </a:xfrm>
          <a:solidFill>
            <a:schemeClr val="tx1"/>
          </a:solidFill>
        </p:grpSpPr>
        <p:sp>
          <p:nvSpPr>
            <p:cNvPr id="20" name="Google Shape;1291;p9">
              <a:extLst>
                <a:ext uri="{FF2B5EF4-FFF2-40B4-BE49-F238E27FC236}">
                  <a16:creationId xmlns:a16="http://schemas.microsoft.com/office/drawing/2014/main" id="{2F1B47E3-099D-4611-9FE0-8E7D6FFBF456}"/>
                </a:ext>
              </a:extLst>
            </p:cNvPr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1292;p9">
              <a:extLst>
                <a:ext uri="{FF2B5EF4-FFF2-40B4-BE49-F238E27FC236}">
                  <a16:creationId xmlns:a16="http://schemas.microsoft.com/office/drawing/2014/main" id="{9D80B98A-8135-4F08-A834-62FB02FE311D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cxnSp>
          <p:nvCxnSpPr>
            <p:cNvPr id="22" name="Google Shape;1293;p9">
              <a:extLst>
                <a:ext uri="{FF2B5EF4-FFF2-40B4-BE49-F238E27FC236}">
                  <a16:creationId xmlns:a16="http://schemas.microsoft.com/office/drawing/2014/main" id="{34F855A4-DA0D-4872-82C5-B21ABF3DF73A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23" name="Google Shape;1294;p9">
              <a:extLst>
                <a:ext uri="{FF2B5EF4-FFF2-40B4-BE49-F238E27FC236}">
                  <a16:creationId xmlns:a16="http://schemas.microsoft.com/office/drawing/2014/main" id="{1C677661-7EB6-40A5-A860-563ECFAA921A}"/>
                </a:ext>
              </a:extLst>
            </p:cNvPr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9;p3">
            <a:extLst>
              <a:ext uri="{FF2B5EF4-FFF2-40B4-BE49-F238E27FC236}">
                <a16:creationId xmlns:a16="http://schemas.microsoft.com/office/drawing/2014/main" id="{F9075DE3-64AA-4C15-BE13-0E3096969496}"/>
              </a:ext>
            </a:extLst>
          </p:cNvPr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9383F-7FEE-462B-9AE9-BC582B77C86C}"/>
              </a:ext>
            </a:extLst>
          </p:cNvPr>
          <p:cNvSpPr txBox="1"/>
          <p:nvPr/>
        </p:nvSpPr>
        <p:spPr>
          <a:xfrm>
            <a:off x="1267623" y="1454818"/>
            <a:ext cx="5902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Verwerken van alle input uit de tweede thematische werkgroep.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F7AC-B6FC-4754-8BAA-C91CE6D1FEC5}"/>
              </a:ext>
            </a:extLst>
          </p:cNvPr>
          <p:cNvSpPr txBox="1"/>
          <p:nvPr/>
        </p:nvSpPr>
        <p:spPr>
          <a:xfrm>
            <a:off x="1267622" y="2038835"/>
            <a:ext cx="6768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Rondsturen van een verslag van deze werkgroep. Feedback is zeker welkom!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98381-F1FD-4B77-BC41-34FABD4AE70A}"/>
              </a:ext>
            </a:extLst>
          </p:cNvPr>
          <p:cNvSpPr txBox="1"/>
          <p:nvPr/>
        </p:nvSpPr>
        <p:spPr>
          <a:xfrm>
            <a:off x="1267621" y="2664279"/>
            <a:ext cx="6795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Verder onderzoeken waar we kunnen aligneren met bestaande standaarden.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BCDD91-1AB3-4208-918C-DC478057FD8A}"/>
              </a:ext>
            </a:extLst>
          </p:cNvPr>
          <p:cNvSpPr txBox="1"/>
          <p:nvPr/>
        </p:nvSpPr>
        <p:spPr>
          <a:xfrm>
            <a:off x="1267620" y="3289723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Feedback capteren via GitHub!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4EFBC-5B19-4FF6-834B-638A714AAF74}"/>
              </a:ext>
            </a:extLst>
          </p:cNvPr>
          <p:cNvSpPr txBox="1"/>
          <p:nvPr/>
        </p:nvSpPr>
        <p:spPr>
          <a:xfrm>
            <a:off x="1267619" y="3915167"/>
            <a:ext cx="6205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Applicatieprofiel verder uitwerken a.d.h.v. deze gecapteerde feedback!</a:t>
            </a:r>
          </a:p>
        </p:txBody>
      </p:sp>
      <p:sp>
        <p:nvSpPr>
          <p:cNvPr id="32" name="Google Shape;242;g71eeb774cb_0_278">
            <a:extLst>
              <a:ext uri="{FF2B5EF4-FFF2-40B4-BE49-F238E27FC236}">
                <a16:creationId xmlns:a16="http://schemas.microsoft.com/office/drawing/2014/main" id="{EFAD90D2-D75F-42E7-AE74-A3F3E9D4458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Volgende stappen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3F511-3C19-46C5-9830-DD0AD82472D0}"/>
              </a:ext>
            </a:extLst>
          </p:cNvPr>
          <p:cNvSpPr/>
          <p:nvPr/>
        </p:nvSpPr>
        <p:spPr>
          <a:xfrm>
            <a:off x="565138" y="4351865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507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4FAE-1625-4F47-BC68-3DD4B915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9200"/>
            <a:ext cx="7416000" cy="275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Applicatieprofielen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nakijken</a:t>
            </a:r>
            <a:r>
              <a:rPr lang="en-US" sz="1800" dirty="0">
                <a:latin typeface="FlandersArtSans-Regular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landersArtSans-Regular" panose="00000500000000000000" pitchFamily="2" charset="0"/>
              </a:rPr>
              <a:t>Feedback </a:t>
            </a:r>
            <a:r>
              <a:rPr lang="en-US" sz="1800" dirty="0" err="1">
                <a:latin typeface="FlandersArtSans-Regular" panose="00000500000000000000" pitchFamily="2" charset="0"/>
              </a:rPr>
              <a:t>geven</a:t>
            </a:r>
            <a:r>
              <a:rPr lang="en-US" sz="1800" dirty="0">
                <a:latin typeface="FlandersArtSans-Regular" panose="00000500000000000000" pitchFamily="2" charset="0"/>
              </a:rPr>
              <a:t> via </a:t>
            </a:r>
            <a:r>
              <a:rPr lang="en-US" sz="1800" dirty="0" err="1">
                <a:latin typeface="FlandersArtSans-Regular" panose="00000500000000000000" pitchFamily="2" charset="0"/>
              </a:rPr>
              <a:t>Github</a:t>
            </a:r>
            <a:r>
              <a:rPr lang="en-US" sz="1800" dirty="0">
                <a:latin typeface="FlandersArtSans-Regular" panose="00000500000000000000" pitchFamily="2" charset="0"/>
              </a:rPr>
              <a:t> of 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Vragen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stellen</a:t>
            </a:r>
            <a:r>
              <a:rPr lang="en-US" sz="1800" dirty="0">
                <a:latin typeface="FlandersArtSans-Regular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Reageren</a:t>
            </a:r>
            <a:r>
              <a:rPr lang="en-US" sz="1800" dirty="0">
                <a:latin typeface="FlandersArtSans-Regular" panose="00000500000000000000" pitchFamily="2" charset="0"/>
              </a:rPr>
              <a:t> op </a:t>
            </a:r>
            <a:r>
              <a:rPr lang="en-US" sz="1800" dirty="0" err="1">
                <a:latin typeface="FlandersArtSans-Regular" panose="00000500000000000000" pitchFamily="2" charset="0"/>
              </a:rPr>
              <a:t>openstaande</a:t>
            </a:r>
            <a:r>
              <a:rPr lang="en-US" sz="1800" dirty="0">
                <a:latin typeface="FlandersArtSans-Regular" panose="00000500000000000000" pitchFamily="2" charset="0"/>
              </a:rPr>
              <a:t>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Zie</a:t>
            </a:r>
            <a:r>
              <a:rPr lang="en-US" sz="1800" dirty="0">
                <a:latin typeface="FlandersArtSans-Regular" panose="00000500000000000000" pitchFamily="2" charset="0"/>
              </a:rPr>
              <a:t> GitHub!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landersArtSans-Regular" panose="00000500000000000000" pitchFamily="2" charset="0"/>
              </a:rPr>
              <a:t>We </a:t>
            </a:r>
            <a:r>
              <a:rPr lang="en-US" sz="1800" dirty="0" err="1">
                <a:latin typeface="FlandersArtSans-Regular" panose="00000500000000000000" pitchFamily="2" charset="0"/>
              </a:rPr>
              <a:t>sturen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nog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een</a:t>
            </a:r>
            <a:r>
              <a:rPr lang="en-US" sz="1800" dirty="0">
                <a:latin typeface="FlandersArtSans-Regular" panose="00000500000000000000" pitchFamily="2" charset="0"/>
              </a:rPr>
              <a:t> mail </a:t>
            </a:r>
            <a:r>
              <a:rPr lang="en-US" sz="1800" dirty="0" err="1">
                <a:latin typeface="FlandersArtSans-Regular" panose="00000500000000000000" pitchFamily="2" charset="0"/>
              </a:rPr>
              <a:t>rond</a:t>
            </a:r>
            <a:r>
              <a:rPr lang="en-US" sz="1800" dirty="0">
                <a:latin typeface="FlandersArtSans-Regular" panose="00000500000000000000" pitchFamily="2" charset="0"/>
              </a:rPr>
              <a:t> met </a:t>
            </a:r>
            <a:r>
              <a:rPr lang="en-US" sz="1800" dirty="0" err="1">
                <a:latin typeface="FlandersArtSans-Regular" panose="00000500000000000000" pitchFamily="2" charset="0"/>
              </a:rPr>
              <a:t>alle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informatie</a:t>
            </a:r>
            <a:r>
              <a:rPr lang="en-US" sz="1800" dirty="0">
                <a:latin typeface="FlandersArtSans-Regular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landersArtSans-Regular" panose="00000500000000000000" pitchFamily="2" charset="0"/>
              </a:rPr>
              <a:t>Mapping </a:t>
            </a:r>
            <a:r>
              <a:rPr lang="en-US" sz="1800">
                <a:latin typeface="FlandersArtSans-Regular" panose="00000500000000000000" pitchFamily="2" charset="0"/>
              </a:rPr>
              <a:t>&amp; </a:t>
            </a:r>
            <a:r>
              <a:rPr lang="en-US" sz="1800" dirty="0">
                <a:latin typeface="FlandersArtSans-Regular" panose="00000500000000000000" pitchFamily="2" charset="0"/>
              </a:rPr>
              <a:t>o</a:t>
            </a:r>
            <a:r>
              <a:rPr lang="en-US" sz="1800">
                <a:latin typeface="FlandersArtSans-Regular" panose="00000500000000000000" pitchFamily="2" charset="0"/>
              </a:rPr>
              <a:t>pmerkingen </a:t>
            </a:r>
            <a:r>
              <a:rPr lang="en-US" sz="1800" dirty="0">
                <a:latin typeface="FlandersArtSans-Regular" panose="00000500000000000000" pitchFamily="2" charset="0"/>
              </a:rPr>
              <a:t>+ changelog </a:t>
            </a:r>
            <a:r>
              <a:rPr lang="en-US" sz="1800" dirty="0" err="1">
                <a:latin typeface="FlandersArtSans-Regular" panose="00000500000000000000" pitchFamily="2" charset="0"/>
              </a:rPr>
              <a:t>staan</a:t>
            </a:r>
            <a:r>
              <a:rPr lang="en-US" sz="1800" dirty="0">
                <a:latin typeface="FlandersArtSans-Regular" panose="00000500000000000000" pitchFamily="2" charset="0"/>
              </a:rPr>
              <a:t> op GitHub.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FlandersArtSans-Regular" panose="00000500000000000000" pitchFamily="2" charset="0"/>
              </a:rPr>
              <a:t>Mag altijd nagekeken worden.</a:t>
            </a:r>
            <a:endParaRPr lang="en-US" sz="1800" dirty="0">
              <a:latin typeface="FlandersArtSans-Regular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</p:txBody>
      </p:sp>
      <p:sp>
        <p:nvSpPr>
          <p:cNvPr id="4" name="Google Shape;242;g71eeb774cb_0_278">
            <a:extLst>
              <a:ext uri="{FF2B5EF4-FFF2-40B4-BE49-F238E27FC236}">
                <a16:creationId xmlns:a16="http://schemas.microsoft.com/office/drawing/2014/main" id="{F55759CD-2EAB-4FF2-949C-6454B8E250F8}"/>
              </a:ext>
            </a:extLst>
          </p:cNvPr>
          <p:cNvSpPr txBox="1">
            <a:spLocks/>
          </p:cNvSpPr>
          <p:nvPr/>
        </p:nvSpPr>
        <p:spPr>
          <a:xfrm>
            <a:off x="628650" y="273845"/>
            <a:ext cx="8274459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Actiepunten voor de volgende werkgroep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79089F-E82E-4BB7-8424-5FC58BC9E9A0}"/>
              </a:ext>
            </a:extLst>
          </p:cNvPr>
          <p:cNvSpPr/>
          <p:nvPr/>
        </p:nvSpPr>
        <p:spPr>
          <a:xfrm>
            <a:off x="628650" y="4357116"/>
            <a:ext cx="1465326" cy="676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1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0D18-86F8-4298-82C2-EC001A966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411" y="862836"/>
            <a:ext cx="7041177" cy="1647000"/>
          </a:xfrm>
        </p:spPr>
        <p:txBody>
          <a:bodyPr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pen </a:t>
            </a: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S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tandaarden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voor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L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inkende </a:t>
            </a:r>
            <a:r>
              <a:rPr lang="en-US" sz="5400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rganisaties</a:t>
            </a:r>
          </a:p>
        </p:txBody>
      </p:sp>
    </p:spTree>
    <p:extLst>
      <p:ext uri="{BB962C8B-B14F-4D97-AF65-F5344CB8AC3E}">
        <p14:creationId xmlns:p14="http://schemas.microsoft.com/office/powerpoint/2010/main" val="2304174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63">
            <a:extLst>
              <a:ext uri="{FF2B5EF4-FFF2-40B4-BE49-F238E27FC236}">
                <a16:creationId xmlns:a16="http://schemas.microsoft.com/office/drawing/2014/main" id="{BB89DDDD-A754-48B6-9247-E79E86F34C3F}"/>
              </a:ext>
            </a:extLst>
          </p:cNvPr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80;p3">
            <a:extLst>
              <a:ext uri="{FF2B5EF4-FFF2-40B4-BE49-F238E27FC236}">
                <a16:creationId xmlns:a16="http://schemas.microsoft.com/office/drawing/2014/main" id="{DAC21DEA-7238-40C4-991D-41CDFB049110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D418E-2E9D-41B3-9CD9-DA795D084D24}"/>
              </a:ext>
            </a:extLst>
          </p:cNvPr>
          <p:cNvSpPr txBox="1"/>
          <p:nvPr/>
        </p:nvSpPr>
        <p:spPr>
          <a:xfrm>
            <a:off x="834191" y="2439483"/>
            <a:ext cx="3560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tx1"/>
                </a:solidFill>
                <a:latin typeface="FlandersArtSans-Regular" panose="020B0604020202020204" charset="0"/>
              </a:rPr>
              <a:t>Feedback kan gegeven worden via mail naar onderstaande contacten: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2"/>
              </a:rPr>
              <a:t>Dimitri.schepers@vlaanderen.be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3"/>
              </a:rPr>
              <a:t>Anthony.vanheymbeeck@vlaanderen.be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600" dirty="0">
              <a:solidFill>
                <a:schemeClr val="tx1"/>
              </a:solidFill>
              <a:latin typeface="FlandersArtSans-Regular" panose="020B0604020202020204" charset="0"/>
            </a:endParaRPr>
          </a:p>
        </p:txBody>
      </p:sp>
      <p:sp>
        <p:nvSpPr>
          <p:cNvPr id="17" name="Google Shape;608;p63">
            <a:extLst>
              <a:ext uri="{FF2B5EF4-FFF2-40B4-BE49-F238E27FC236}">
                <a16:creationId xmlns:a16="http://schemas.microsoft.com/office/drawing/2014/main" id="{2D837BB0-C6B3-4822-991B-C74960BB11FF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364DB-4E08-412C-BCE4-C392E710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52" y="1522121"/>
            <a:ext cx="1577413" cy="548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CB8DD8-7091-4844-AC63-108DD8DA2D44}"/>
              </a:ext>
            </a:extLst>
          </p:cNvPr>
          <p:cNvSpPr txBox="1"/>
          <p:nvPr/>
        </p:nvSpPr>
        <p:spPr>
          <a:xfrm>
            <a:off x="5114189" y="2439483"/>
            <a:ext cx="3355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  <a:latin typeface="FlandersArtSans-Regular" panose="020B0604020202020204" charset="0"/>
              </a:rPr>
              <a:t>Feedback kan gegeven worden via GitHub op onderstaande link:</a:t>
            </a:r>
          </a:p>
          <a:p>
            <a:r>
              <a:rPr lang="en-GB" sz="1600" dirty="0">
                <a:hlinkClick r:id="rId5"/>
              </a:rPr>
              <a:t>https://github.com/Informatievlaanderen/OSLOthema-bodemEnOndergrond/issues</a:t>
            </a:r>
            <a:endParaRPr lang="nl-BE" sz="1600" dirty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13" name="Google Shape;242;g71eeb774cb_0_278">
            <a:extLst>
              <a:ext uri="{FF2B5EF4-FFF2-40B4-BE49-F238E27FC236}">
                <a16:creationId xmlns:a16="http://schemas.microsoft.com/office/drawing/2014/main" id="{601485B7-26EA-4449-9499-9F52B6421BB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80EA1-69DB-46E1-809C-753B76A602FE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3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56434"/>
              </p:ext>
            </p:extLst>
          </p:nvPr>
        </p:nvGraphicFramePr>
        <p:xfrm>
          <a:off x="621195" y="1634655"/>
          <a:ext cx="7822276" cy="24183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>
                          <a:latin typeface="FlandersArtSans-Bold"/>
                        </a:rPr>
                        <a:t>TW 3</a:t>
                      </a:r>
                      <a:endParaRPr lang="nl-NL" b="1" dirty="0">
                        <a:latin typeface="FlandersArtSans-Bold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>
                          <a:latin typeface="FlandersArtSans-Bold"/>
                        </a:rPr>
                        <a:t>TW 4</a:t>
                      </a:r>
                      <a:endParaRPr lang="nl-NL" b="1" dirty="0">
                        <a:latin typeface="FlandersArtSans-Bold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FlandersArtSans-Regular"/>
                        </a:rPr>
                        <a:t>ISO</a:t>
                      </a:r>
                      <a:r>
                        <a:rPr lang="nl-NL">
                          <a:latin typeface="FlandersArtSans-Regular"/>
                        </a:rPr>
                        <a:t>: Observations and Measurements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>
                          <a:latin typeface="FlandersArtSans-Regular"/>
                        </a:rPr>
                        <a:t>AP Sondering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Consolidatie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>
                          <a:latin typeface="FlandersArtSans-Regular"/>
                        </a:rPr>
                        <a:t>AP Boring </a:t>
                      </a:r>
                      <a:r>
                        <a:rPr lang="nl-NL" dirty="0">
                          <a:latin typeface="FlandersArtSans-Regular"/>
                        </a:rPr>
                        <a:t>(geologie)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>
                          <a:latin typeface="FlandersArtSans-Regular"/>
                        </a:rPr>
                        <a:t>AP Grondwater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94281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>
                          <a:latin typeface="FlandersArtSans-Regular"/>
                        </a:rPr>
                        <a:t>AP Bodem</a:t>
                      </a:r>
                      <a:endParaRPr lang="nl-NL" dirty="0">
                        <a:latin typeface="FlandersArtSans-Regular"/>
                      </a:endParaRPr>
                    </a:p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>
                          <a:latin typeface="FlandersArtSans-Regular"/>
                        </a:rPr>
                        <a:t>AP Archeologie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B5AC90B-1592-49FE-BFAB-4972E0443C44}"/>
              </a:ext>
            </a:extLst>
          </p:cNvPr>
          <p:cNvSpPr/>
          <p:nvPr/>
        </p:nvSpPr>
        <p:spPr>
          <a:xfrm>
            <a:off x="6368796" y="1239208"/>
            <a:ext cx="233172" cy="332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94E5-AAA1-4151-9DC9-761C15E98546}"/>
              </a:ext>
            </a:extLst>
          </p:cNvPr>
          <p:cNvSpPr txBox="1"/>
          <p:nvPr/>
        </p:nvSpPr>
        <p:spPr>
          <a:xfrm>
            <a:off x="5559552" y="894417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AP’s rondsturen.</a:t>
            </a:r>
          </a:p>
        </p:txBody>
      </p:sp>
    </p:spTree>
    <p:extLst>
      <p:ext uri="{BB962C8B-B14F-4D97-AF65-F5344CB8AC3E}">
        <p14:creationId xmlns:p14="http://schemas.microsoft.com/office/powerpoint/2010/main" val="23133880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Bedankt!</a:t>
            </a:r>
            <a:endParaRPr lang="en-US" sz="48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1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E2CF95A-7527-46C8-A4E6-26E06F37D94A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533" y="897178"/>
            <a:ext cx="4135481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8" name="Shape 478"/>
          <p:cNvSpPr/>
          <p:nvPr/>
        </p:nvSpPr>
        <p:spPr>
          <a:xfrm>
            <a:off x="923483" y="384263"/>
            <a:ext cx="3078372" cy="4187083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Shape 479"/>
          <p:cNvGrpSpPr/>
          <p:nvPr/>
        </p:nvGrpSpPr>
        <p:grpSpPr>
          <a:xfrm>
            <a:off x="1109964" y="613865"/>
            <a:ext cx="2734593" cy="3782557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9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Recap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676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229096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Business werkgroep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Use cases en informatie-elementen voor de data-leverancier en data-gebruiker besproken aan de hand van de verschillende thema’s.</a:t>
            </a:r>
            <a:endParaRPr lang="nl-NL" sz="1400">
              <a:solidFill>
                <a:srgbClr val="373636"/>
              </a:solidFill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229096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Business werkgroep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Use cases en informatie-elementen voor de data-leverancier en data-gebruiker besproken aan de hand van de verschillende thema’s.</a:t>
            </a:r>
            <a:endParaRPr lang="nl-NL" sz="1400">
              <a:solidFill>
                <a:srgbClr val="373636"/>
              </a:solidFill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Thematische werkgroep 1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Bestaande schema’s en hun pro’s en con’s besproken .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Enkele generieke concepten en problematieken reeds (kort) behandeld.</a:t>
            </a:r>
            <a:endParaRPr lang="nl-NL" sz="1400" dirty="0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6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6967224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Business werkgroep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200" i="1"/>
              <a:t>Wat ik heb gemerkt in het verleden is dat er extra aandacht moet gevestigd worden op </a:t>
            </a:r>
            <a:r>
              <a:rPr lang="nl-NL" sz="1200" b="1" i="1"/>
              <a:t>de link tussen bodem en geologie</a:t>
            </a:r>
            <a:r>
              <a:rPr lang="nl-NL" sz="1200" i="1"/>
              <a:t>, en dat het niet altijd heel duidelijk is waar bodem stopt en geologie begint. Zeker over informatie die van OVAM komt: dat begint in de bodem en eindigt in de geologie. Er zullen </a:t>
            </a:r>
            <a:r>
              <a:rPr lang="nl-NL" sz="1200" b="1" i="1"/>
              <a:t>heel veel overlappende concepten</a:t>
            </a:r>
            <a:r>
              <a:rPr lang="nl-NL" sz="1200" i="1"/>
              <a:t> zijn, terwijl die datasets nu grotendeels onafhankelijk zijn van elkaar maar eigenlijk in elkaar doorlopen.</a:t>
            </a:r>
            <a:endParaRPr lang="nl-NL" sz="1200" i="1">
              <a:solidFill>
                <a:srgbClr val="373636"/>
              </a:solidFill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91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ISO Observations and Measurements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76221"/>
            <a:ext cx="8064000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sz="2000" dirty="0">
                <a:solidFill>
                  <a:srgbClr val="373636"/>
                </a:solidFill>
                <a:latin typeface="FlandersArtSans-Regular"/>
              </a:rPr>
              <a:t>Rechtvaardiging van deze keuze</a:t>
            </a: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rgbClr val="373636"/>
                </a:solidFill>
                <a:latin typeface="FlandersArtSans-Regular"/>
              </a:rPr>
              <a:t>ISO-standaard</a:t>
            </a: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>
                <a:solidFill>
                  <a:srgbClr val="373636"/>
                </a:solidFill>
                <a:latin typeface="FlandersArtSans-Regular"/>
              </a:rPr>
              <a:t>Basis voor INSPIRE</a:t>
            </a:r>
            <a:endParaRPr lang="nl-NL" sz="1800" dirty="0">
              <a:solidFill>
                <a:srgbClr val="373636"/>
              </a:solidFill>
              <a:latin typeface="FlandersArtSans-Regular"/>
            </a:endParaRP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>
                <a:solidFill>
                  <a:srgbClr val="373636"/>
                </a:solidFill>
                <a:latin typeface="FlandersArtSans-Regular"/>
              </a:rPr>
              <a:t>Basis voor GeoSciML</a:t>
            </a:r>
            <a:br>
              <a:rPr lang="nl-NL" dirty="0">
                <a:latin typeface="FlandersArtSans-Regular"/>
              </a:rPr>
            </a:b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0" y="273845"/>
            <a:ext cx="8341613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Observations </a:t>
            </a:r>
            <a:r>
              <a:rPr lang="nl-BE" sz="3200" b="1" dirty="0">
                <a:latin typeface="FlandersArtSans-Bold" panose="00000800000000000000" pitchFamily="2" charset="0"/>
              </a:rPr>
              <a:t>&amp; Measurements </a:t>
            </a:r>
            <a:r>
              <a:rPr lang="nl-BE" sz="3200" b="1">
                <a:latin typeface="FlandersArtSans-Bold" panose="00000800000000000000" pitchFamily="2" charset="0"/>
              </a:rPr>
              <a:t>als overkoepelende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8185C-8F14-4120-9B48-31A93602A719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</a:t>
            </a:r>
            <a:r>
              <a:rPr lang="nl-BE" sz="3200" b="1" dirty="0">
                <a:latin typeface="FlandersArtSans-Bold" panose="00000800000000000000" pitchFamily="2" charset="0"/>
              </a:rPr>
              <a:t>O&amp;M </a:t>
            </a:r>
            <a:r>
              <a:rPr lang="nl-BE" sz="3200" b="1">
                <a:latin typeface="FlandersArtSans-Bold" panose="00000800000000000000" pitchFamily="2" charset="0"/>
              </a:rPr>
              <a:t>als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AD1F25-E2D9-4F87-9C10-A24666249C33}"/>
              </a:ext>
            </a:extLst>
          </p:cNvPr>
          <p:cNvGrpSpPr/>
          <p:nvPr/>
        </p:nvGrpSpPr>
        <p:grpSpPr>
          <a:xfrm>
            <a:off x="306324" y="1807138"/>
            <a:ext cx="8896614" cy="1891392"/>
            <a:chOff x="69078" y="1679122"/>
            <a:chExt cx="9005844" cy="1891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76C4A4-EE6F-4D7F-8D98-56FF77137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" t="2689" r="41319" b="72010"/>
            <a:stretch/>
          </p:blipFill>
          <p:spPr>
            <a:xfrm>
              <a:off x="69078" y="1679122"/>
              <a:ext cx="9005844" cy="175350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1A2376-F231-4420-A936-16BBBE15093A}"/>
                </a:ext>
              </a:extLst>
            </p:cNvPr>
            <p:cNvSpPr/>
            <p:nvPr/>
          </p:nvSpPr>
          <p:spPr>
            <a:xfrm>
              <a:off x="1669143" y="2989943"/>
              <a:ext cx="2467428" cy="580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993F5FA-A5E9-4E09-B558-17A742CCF7BE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g71eeb774cb_0_278">
            <a:extLst>
              <a:ext uri="{FF2B5EF4-FFF2-40B4-BE49-F238E27FC236}">
                <a16:creationId xmlns:a16="http://schemas.microsoft.com/office/drawing/2014/main" id="{C312E5B0-C859-41AC-9261-911464F04F10}"/>
              </a:ext>
            </a:extLst>
          </p:cNvPr>
          <p:cNvSpPr txBox="1">
            <a:spLocks/>
          </p:cNvSpPr>
          <p:nvPr/>
        </p:nvSpPr>
        <p:spPr>
          <a:xfrm>
            <a:off x="628650" y="11977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Geluid van het publiek is standaard gedempt​.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Vragen, opmerkingen en voorstellen kunnen via de chatfunctie meegedeeld worden. </a:t>
            </a:r>
            <a:r>
              <a:rPr lang="nl-NL" sz="1800">
                <a:latin typeface="FlandersArtSans-Regula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nl-NL" sz="1800">
                <a:latin typeface="FlandersArtSans-Regular" panose="00000500000000000000" pitchFamily="2" charset="0"/>
              </a:rPr>
              <a:t>Interactie wordt aangemoedigd!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Gebruik het handje als je iets wilt zeggen.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Een ja/nee-vraag kan simpel en snel beantwoord worden via de chat: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akkoord = +1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niet akkoord = -1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onverschillig = 0</a:t>
            </a:r>
          </a:p>
          <a:p>
            <a:pPr lvl="1">
              <a:buFont typeface="Arial"/>
              <a:buChar char="○"/>
            </a:pPr>
            <a:endParaRPr lang="nl-NL" sz="1800"/>
          </a:p>
        </p:txBody>
      </p:sp>
      <p:sp>
        <p:nvSpPr>
          <p:cNvPr id="3" name="Google Shape;242;g71eeb774cb_0_278">
            <a:extLst>
              <a:ext uri="{FF2B5EF4-FFF2-40B4-BE49-F238E27FC236}">
                <a16:creationId xmlns:a16="http://schemas.microsoft.com/office/drawing/2014/main" id="{16B4A854-D3F1-4ECC-AD78-76418B2AEB2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Praktische afspraken</a:t>
            </a:r>
          </a:p>
        </p:txBody>
      </p:sp>
    </p:spTree>
    <p:extLst>
      <p:ext uri="{BB962C8B-B14F-4D97-AF65-F5344CB8AC3E}">
        <p14:creationId xmlns:p14="http://schemas.microsoft.com/office/powerpoint/2010/main" val="389003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</a:t>
            </a:r>
            <a:r>
              <a:rPr lang="nl-BE" sz="3200" b="1" dirty="0">
                <a:latin typeface="FlandersArtSans-Bold" panose="00000800000000000000" pitchFamily="2" charset="0"/>
              </a:rPr>
              <a:t>O&amp;M </a:t>
            </a:r>
            <a:r>
              <a:rPr lang="nl-BE" sz="3200" b="1">
                <a:latin typeface="FlandersArtSans-Bold" panose="00000800000000000000" pitchFamily="2" charset="0"/>
              </a:rPr>
              <a:t>als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5D6F5-E83E-4E6A-A45F-2EA1ACA2A14F}"/>
              </a:ext>
            </a:extLst>
          </p:cNvPr>
          <p:cNvGrpSpPr/>
          <p:nvPr/>
        </p:nvGrpSpPr>
        <p:grpSpPr>
          <a:xfrm>
            <a:off x="1180942" y="838109"/>
            <a:ext cx="7721442" cy="3828446"/>
            <a:chOff x="1180942" y="838109"/>
            <a:chExt cx="7721442" cy="38284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A3A678-6CBB-42F4-B8C5-6C58AD483FA8}"/>
                </a:ext>
              </a:extLst>
            </p:cNvPr>
            <p:cNvGrpSpPr/>
            <p:nvPr/>
          </p:nvGrpSpPr>
          <p:grpSpPr>
            <a:xfrm>
              <a:off x="3111183" y="838109"/>
              <a:ext cx="5791201" cy="3828446"/>
              <a:chOff x="1712686" y="932240"/>
              <a:chExt cx="5791201" cy="382844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5DEFBFA-A37A-4C30-B809-249B6FB8F257}"/>
                  </a:ext>
                </a:extLst>
              </p:cNvPr>
              <p:cNvGrpSpPr/>
              <p:nvPr/>
            </p:nvGrpSpPr>
            <p:grpSpPr>
              <a:xfrm>
                <a:off x="1712686" y="932240"/>
                <a:ext cx="5791201" cy="3603473"/>
                <a:chOff x="1712686" y="932240"/>
                <a:chExt cx="5791201" cy="360347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CEAD656-EC34-43CA-85F1-E48EE0B78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31" t="15245" r="70238" b="50655"/>
                <a:stretch/>
              </p:blipFill>
              <p:spPr>
                <a:xfrm>
                  <a:off x="1861341" y="932240"/>
                  <a:ext cx="5421317" cy="3603473"/>
                </a:xfrm>
                <a:prstGeom prst="rect">
                  <a:avLst/>
                </a:prstGeom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17E933C-065C-440A-9187-86356D67C4BC}"/>
                    </a:ext>
                  </a:extLst>
                </p:cNvPr>
                <p:cNvSpPr/>
                <p:nvPr/>
              </p:nvSpPr>
              <p:spPr>
                <a:xfrm>
                  <a:off x="1712686" y="932240"/>
                  <a:ext cx="2184400" cy="7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BAF6B28-AF1A-419B-A028-4C2D59808B00}"/>
                    </a:ext>
                  </a:extLst>
                </p:cNvPr>
                <p:cNvSpPr/>
                <p:nvPr/>
              </p:nvSpPr>
              <p:spPr>
                <a:xfrm>
                  <a:off x="5319487" y="972155"/>
                  <a:ext cx="2184400" cy="7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2FF409-5372-4C9A-A3F3-7A10DAB3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30" t="53662" r="70476" b="36572"/>
              <a:stretch/>
            </p:blipFill>
            <p:spPr>
              <a:xfrm>
                <a:off x="4724400" y="3764946"/>
                <a:ext cx="2462198" cy="99574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1861191-6D51-4BD4-84A3-3DE3452E6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" t="32264" r="91253" b="63810"/>
            <a:stretch/>
          </p:blipFill>
          <p:spPr>
            <a:xfrm>
              <a:off x="1180942" y="3838568"/>
              <a:ext cx="1930241" cy="603014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41CE286-C8CB-4A31-81F8-C58E95AE3F50}"/>
                </a:ext>
              </a:extLst>
            </p:cNvPr>
            <p:cNvCxnSpPr>
              <a:stCxn id="9" idx="0"/>
            </p:cNvCxnSpPr>
            <p:nvPr/>
          </p:nvCxnSpPr>
          <p:spPr>
            <a:xfrm rot="5400000" flipH="1" flipV="1">
              <a:off x="3087012" y="2488051"/>
              <a:ext cx="409568" cy="2291466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EC92BF5-22A5-43C4-BC1C-DB59D348F356}"/>
              </a:ext>
            </a:extLst>
          </p:cNvPr>
          <p:cNvSpPr/>
          <p:nvPr/>
        </p:nvSpPr>
        <p:spPr>
          <a:xfrm>
            <a:off x="545690" y="4441582"/>
            <a:ext cx="1524000" cy="603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91CB6F-7AAE-4A15-BFCE-F3290D91E04E}"/>
              </a:ext>
            </a:extLst>
          </p:cNvPr>
          <p:cNvSpPr/>
          <p:nvPr/>
        </p:nvSpPr>
        <p:spPr>
          <a:xfrm>
            <a:off x="462844" y="4063383"/>
            <a:ext cx="622037" cy="603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</a:t>
            </a:r>
            <a:r>
              <a:rPr lang="nl-BE" sz="3200" b="1" dirty="0">
                <a:latin typeface="FlandersArtSans-Bold" panose="00000800000000000000" pitchFamily="2" charset="0"/>
              </a:rPr>
              <a:t>O&amp;M </a:t>
            </a:r>
            <a:r>
              <a:rPr lang="nl-BE" sz="3200" b="1">
                <a:latin typeface="FlandersArtSans-Bold" panose="00000800000000000000" pitchFamily="2" charset="0"/>
              </a:rPr>
              <a:t>als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E0B8C-AE0F-4F0E-8826-74D7387E1372}"/>
              </a:ext>
            </a:extLst>
          </p:cNvPr>
          <p:cNvSpPr/>
          <p:nvPr/>
        </p:nvSpPr>
        <p:spPr>
          <a:xfrm>
            <a:off x="3178629" y="2416628"/>
            <a:ext cx="1262743" cy="384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AA864-AE74-42E8-B355-998AF50F467D}"/>
              </a:ext>
            </a:extLst>
          </p:cNvPr>
          <p:cNvGrpSpPr/>
          <p:nvPr/>
        </p:nvGrpSpPr>
        <p:grpSpPr>
          <a:xfrm>
            <a:off x="1092982" y="1268209"/>
            <a:ext cx="7064046" cy="2810309"/>
            <a:chOff x="1194582" y="1181123"/>
            <a:chExt cx="7064046" cy="281030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A3C0664-2956-47FF-98C4-3342F5FE8015}"/>
                </a:ext>
              </a:extLst>
            </p:cNvPr>
            <p:cNvGrpSpPr/>
            <p:nvPr/>
          </p:nvGrpSpPr>
          <p:grpSpPr>
            <a:xfrm>
              <a:off x="1194582" y="1181123"/>
              <a:ext cx="7064046" cy="2781251"/>
              <a:chOff x="1194582" y="1181123"/>
              <a:chExt cx="7064046" cy="27812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E1EEA0A-7A84-4F91-8493-185071FA8D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667" t="1815" r="41984" b="71552"/>
              <a:stretch/>
            </p:blipFill>
            <p:spPr>
              <a:xfrm>
                <a:off x="3270912" y="1181123"/>
                <a:ext cx="4987716" cy="278125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161D02-C420-422E-8BAB-143EA47BB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89" t="15245" r="74920" b="78331"/>
              <a:stretch/>
            </p:blipFill>
            <p:spPr>
              <a:xfrm>
                <a:off x="1255483" y="2620202"/>
                <a:ext cx="2075544" cy="60862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512EB1-8E23-4852-82A7-9DE2760FD2C5}"/>
                  </a:ext>
                </a:extLst>
              </p:cNvPr>
              <p:cNvSpPr/>
              <p:nvPr/>
            </p:nvSpPr>
            <p:spPr>
              <a:xfrm>
                <a:off x="1458686" y="2538186"/>
                <a:ext cx="701881" cy="106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D515402-4D48-4ADE-B63B-041F07559553}"/>
                  </a:ext>
                </a:extLst>
              </p:cNvPr>
              <p:cNvSpPr/>
              <p:nvPr/>
            </p:nvSpPr>
            <p:spPr>
              <a:xfrm>
                <a:off x="1561316" y="3207052"/>
                <a:ext cx="701881" cy="106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6844F2-6CC6-48F6-92E9-D7A0BEC06C32}"/>
                  </a:ext>
                </a:extLst>
              </p:cNvPr>
              <p:cNvSpPr/>
              <p:nvPr/>
            </p:nvSpPr>
            <p:spPr>
              <a:xfrm rot="5400000">
                <a:off x="896709" y="2854992"/>
                <a:ext cx="701881" cy="106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9BAF2B-3952-4D1D-AED8-80E54629F5EE}"/>
                </a:ext>
              </a:extLst>
            </p:cNvPr>
            <p:cNvSpPr/>
            <p:nvPr/>
          </p:nvSpPr>
          <p:spPr>
            <a:xfrm>
              <a:off x="4833258" y="3913716"/>
              <a:ext cx="899886" cy="77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AF261-3650-4BF7-9953-F9B96ABFF50F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3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ISO: O&amp;M als basis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573C14-DDC4-41E8-9D70-137F87486141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463ACC-5E70-46B1-A5D4-E9F9C68ED216}"/>
              </a:ext>
            </a:extLst>
          </p:cNvPr>
          <p:cNvGrpSpPr/>
          <p:nvPr/>
        </p:nvGrpSpPr>
        <p:grpSpPr>
          <a:xfrm>
            <a:off x="3963429" y="52424"/>
            <a:ext cx="1763489" cy="1593617"/>
            <a:chOff x="4517569" y="134113"/>
            <a:chExt cx="1763489" cy="159361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600C0-8EE8-4D50-8B10-13EBBB96D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43" t="13507" r="51365" b="71552"/>
            <a:stretch/>
          </p:blipFill>
          <p:spPr>
            <a:xfrm>
              <a:off x="4585948" y="167469"/>
              <a:ext cx="1633423" cy="156026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DA834C-9689-4A0D-899E-F8D0045CC218}"/>
                </a:ext>
              </a:extLst>
            </p:cNvPr>
            <p:cNvSpPr/>
            <p:nvPr/>
          </p:nvSpPr>
          <p:spPr>
            <a:xfrm>
              <a:off x="6201229" y="252074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2B49E-C269-4721-A828-CD68BCE8F9DE}"/>
                </a:ext>
              </a:extLst>
            </p:cNvPr>
            <p:cNvSpPr/>
            <p:nvPr/>
          </p:nvSpPr>
          <p:spPr>
            <a:xfrm>
              <a:off x="4517569" y="245517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FA1E4F-7F3A-41CD-A56E-5A989AD6E4B8}"/>
                </a:ext>
              </a:extLst>
            </p:cNvPr>
            <p:cNvSpPr/>
            <p:nvPr/>
          </p:nvSpPr>
          <p:spPr>
            <a:xfrm rot="5400000">
              <a:off x="5395686" y="-356707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684935-3399-4DEF-A594-2CF105D0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7" t="29807" r="59564" b="64791"/>
          <a:stretch/>
        </p:blipFill>
        <p:spPr>
          <a:xfrm>
            <a:off x="1682873" y="2056164"/>
            <a:ext cx="1633424" cy="59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02F9-EF25-4793-A662-3B4A50759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0" t="43772" r="58887" b="50500"/>
          <a:stretch/>
        </p:blipFill>
        <p:spPr>
          <a:xfrm>
            <a:off x="1440426" y="2794941"/>
            <a:ext cx="1863057" cy="5921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722796-B4A4-434E-B5C4-0A35A24D4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8" t="57039" r="59215" b="37477"/>
          <a:stretch/>
        </p:blipFill>
        <p:spPr>
          <a:xfrm>
            <a:off x="1638620" y="3573221"/>
            <a:ext cx="1633424" cy="576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8C2170-F877-4DBB-BEB0-CADD612D6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15" t="71004" r="42501" b="23382"/>
          <a:stretch/>
        </p:blipFill>
        <p:spPr>
          <a:xfrm>
            <a:off x="6348696" y="4421935"/>
            <a:ext cx="1508919" cy="557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DE68D0-DE8F-4E48-8A81-816568407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9" t="57020" r="42325" b="37425"/>
          <a:stretch/>
        </p:blipFill>
        <p:spPr>
          <a:xfrm>
            <a:off x="6351941" y="3573222"/>
            <a:ext cx="1755891" cy="576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7CA8F-E61F-441E-B048-C76A6B1C2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4" t="43846" r="42537" b="50646"/>
          <a:stretch/>
        </p:blipFill>
        <p:spPr>
          <a:xfrm>
            <a:off x="6348697" y="2813857"/>
            <a:ext cx="1724345" cy="55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23D13-9BB8-4235-9F3C-A1E2A70A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11" t="29804" r="42765" b="64787"/>
          <a:stretch/>
        </p:blipFill>
        <p:spPr>
          <a:xfrm>
            <a:off x="6348696" y="2056164"/>
            <a:ext cx="1724346" cy="5852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E5BE3A-8370-4540-8048-8B49850D3C42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853BA3D-C4F2-4C8B-B4A1-08E953A3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8" t="71109" r="58871" b="23332"/>
          <a:stretch/>
        </p:blipFill>
        <p:spPr>
          <a:xfrm>
            <a:off x="1582339" y="4405415"/>
            <a:ext cx="1655911" cy="590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74590-7F7E-486E-9806-F389CAD5E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9" t="31941" r="43207" b="64605"/>
          <a:stretch/>
        </p:blipFill>
        <p:spPr>
          <a:xfrm>
            <a:off x="4800524" y="1578205"/>
            <a:ext cx="95989" cy="55214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C807777-F032-4465-898B-C95EEE46E37C}"/>
              </a:ext>
            </a:extLst>
          </p:cNvPr>
          <p:cNvCxnSpPr>
            <a:stCxn id="3" idx="3"/>
            <a:endCxn id="19" idx="2"/>
          </p:cNvCxnSpPr>
          <p:nvPr/>
        </p:nvCxnSpPr>
        <p:spPr>
          <a:xfrm flipV="1">
            <a:off x="3316297" y="2130350"/>
            <a:ext cx="1532222" cy="2219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24C0A5D-BDFC-4814-AFF6-FECD09A560FE}"/>
              </a:ext>
            </a:extLst>
          </p:cNvPr>
          <p:cNvCxnSpPr>
            <a:stCxn id="11" idx="3"/>
            <a:endCxn id="19" idx="2"/>
          </p:cNvCxnSpPr>
          <p:nvPr/>
        </p:nvCxnSpPr>
        <p:spPr>
          <a:xfrm flipV="1">
            <a:off x="3303483" y="2130350"/>
            <a:ext cx="1545036" cy="96068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46519-DBAF-482D-B243-99A419CC1D4A}"/>
              </a:ext>
            </a:extLst>
          </p:cNvPr>
          <p:cNvCxnSpPr>
            <a:stCxn id="34" idx="3"/>
            <a:endCxn id="19" idx="2"/>
          </p:cNvCxnSpPr>
          <p:nvPr/>
        </p:nvCxnSpPr>
        <p:spPr>
          <a:xfrm flipV="1">
            <a:off x="3272044" y="2130350"/>
            <a:ext cx="1576475" cy="17310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CA05362-0390-45A6-BB7C-5C8B4344D495}"/>
              </a:ext>
            </a:extLst>
          </p:cNvPr>
          <p:cNvCxnSpPr>
            <a:stCxn id="38" idx="3"/>
            <a:endCxn id="19" idx="2"/>
          </p:cNvCxnSpPr>
          <p:nvPr/>
        </p:nvCxnSpPr>
        <p:spPr>
          <a:xfrm flipV="1">
            <a:off x="3238250" y="2130350"/>
            <a:ext cx="1610269" cy="25705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DF1CADE-0B1D-48C0-9E98-BA232F6D70B0}"/>
              </a:ext>
            </a:extLst>
          </p:cNvPr>
          <p:cNvCxnSpPr>
            <a:stCxn id="8" idx="1"/>
            <a:endCxn id="19" idx="2"/>
          </p:cNvCxnSpPr>
          <p:nvPr/>
        </p:nvCxnSpPr>
        <p:spPr>
          <a:xfrm rot="10800000">
            <a:off x="4848520" y="2130350"/>
            <a:ext cx="1500177" cy="2184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E5F8704-CAC8-4279-B435-87457411D5AA}"/>
              </a:ext>
            </a:extLst>
          </p:cNvPr>
          <p:cNvCxnSpPr>
            <a:stCxn id="40" idx="1"/>
            <a:endCxn id="19" idx="2"/>
          </p:cNvCxnSpPr>
          <p:nvPr/>
        </p:nvCxnSpPr>
        <p:spPr>
          <a:xfrm rot="10800000">
            <a:off x="4848520" y="2130351"/>
            <a:ext cx="1500177" cy="25705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A68F2AB-40DD-4C69-B7B3-908A409A3BD2}"/>
              </a:ext>
            </a:extLst>
          </p:cNvPr>
          <p:cNvCxnSpPr>
            <a:stCxn id="36" idx="1"/>
            <a:endCxn id="19" idx="2"/>
          </p:cNvCxnSpPr>
          <p:nvPr/>
        </p:nvCxnSpPr>
        <p:spPr>
          <a:xfrm rot="10800000">
            <a:off x="4848519" y="2130351"/>
            <a:ext cx="1503422" cy="17310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629FB5B-3F9A-4C3D-A7D7-93B831F35B4E}"/>
              </a:ext>
            </a:extLst>
          </p:cNvPr>
          <p:cNvCxnSpPr>
            <a:stCxn id="13" idx="1"/>
            <a:endCxn id="19" idx="2"/>
          </p:cNvCxnSpPr>
          <p:nvPr/>
        </p:nvCxnSpPr>
        <p:spPr>
          <a:xfrm rot="10800000">
            <a:off x="4848519" y="2130351"/>
            <a:ext cx="1500178" cy="96068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28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Doel van deze werkgroep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064000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Basisstructuur van de nieuwe modellen toelichten</a:t>
            </a: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Nieuwe </a:t>
            </a:r>
            <a:r>
              <a:rPr lang="nl-NL" dirty="0">
                <a:solidFill>
                  <a:srgbClr val="373636"/>
                </a:solidFill>
                <a:latin typeface="FlandersArtSans-Regular"/>
              </a:rPr>
              <a:t>versie van de </a:t>
            </a:r>
            <a:r>
              <a:rPr lang="nl-NL">
                <a:solidFill>
                  <a:srgbClr val="373636"/>
                </a:solidFill>
                <a:latin typeface="FlandersArtSans-Regular"/>
              </a:rPr>
              <a:t>modellen voorstellen en valideren</a:t>
            </a: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Openstaande vragen en discussiepunten behandelen</a:t>
            </a:r>
            <a:endParaRPr lang="nl-NL" dirty="0">
              <a:solidFill>
                <a:srgbClr val="373636"/>
              </a:solidFill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Doel van deze werkgroep</a:t>
            </a:r>
          </a:p>
        </p:txBody>
      </p:sp>
    </p:spTree>
    <p:extLst>
      <p:ext uri="{BB962C8B-B14F-4D97-AF65-F5344CB8AC3E}">
        <p14:creationId xmlns:p14="http://schemas.microsoft.com/office/powerpoint/2010/main" val="84489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Boring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134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Introductie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ISO: Observations &amp; Measurements als basis</a:t>
            </a:r>
          </a:p>
          <a:p>
            <a:pPr marL="581025" lvl="1" indent="0">
              <a:buNone/>
            </a:pPr>
            <a:endParaRPr lang="nl-NL" dirty="0"/>
          </a:p>
          <a:p>
            <a:r>
              <a:rPr lang="nl-NL" dirty="0"/>
              <a:t>Schema DOV ingepast</a:t>
            </a:r>
          </a:p>
          <a:p>
            <a:pPr lvl="1"/>
            <a:r>
              <a:rPr lang="nl-NL" dirty="0"/>
              <a:t>Klassen </a:t>
            </a:r>
            <a:r>
              <a:rPr lang="nl-NL"/>
              <a:t>&amp; attributen</a:t>
            </a:r>
            <a:endParaRPr lang="nl-NL" dirty="0"/>
          </a:p>
          <a:p>
            <a:pPr lvl="1"/>
            <a:r>
              <a:rPr lang="nl-NL" dirty="0"/>
              <a:t>Associaties</a:t>
            </a:r>
          </a:p>
          <a:p>
            <a:pPr lvl="1"/>
            <a:r>
              <a:rPr lang="nl-NL" dirty="0"/>
              <a:t>TODO</a:t>
            </a:r>
            <a:r>
              <a:rPr lang="nl-NL"/>
              <a:t>: datatypes</a:t>
            </a:r>
            <a:endParaRPr lang="nl-NL" dirty="0"/>
          </a:p>
          <a:p>
            <a:pPr lvl="1"/>
            <a:endParaRPr lang="nl-NL" dirty="0"/>
          </a:p>
          <a:p>
            <a:r>
              <a:rPr lang="nl-NL"/>
              <a:t>Mapping </a:t>
            </a:r>
            <a:r>
              <a:rPr lang="nl-NL" dirty="0"/>
              <a:t>naar:</a:t>
            </a:r>
          </a:p>
          <a:p>
            <a:pPr lvl="1"/>
            <a:r>
              <a:rPr lang="nl-NL" dirty="0"/>
              <a:t>GeoSciML</a:t>
            </a:r>
          </a:p>
          <a:p>
            <a:pPr lvl="1"/>
            <a:r>
              <a:rPr lang="nl-NL"/>
              <a:t>INSPIRE Geology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7F912-9D24-4C09-A181-B2913200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" t="12589" r="21912" b="4634"/>
          <a:stretch/>
        </p:blipFill>
        <p:spPr>
          <a:xfrm>
            <a:off x="828675" y="1099200"/>
            <a:ext cx="8072756" cy="3708141"/>
          </a:xfrm>
          <a:prstGeom prst="rect">
            <a:avLst/>
          </a:prstGeom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3A4E2809-A0A7-48CD-8607-EEB033B657F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Oud model o.b.v. huidig DOV schema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C1946-14F4-4992-B816-2424732AF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 t="1324" r="25539" b="10264"/>
          <a:stretch/>
        </p:blipFill>
        <p:spPr>
          <a:xfrm>
            <a:off x="1889612" y="1009035"/>
            <a:ext cx="5526141" cy="3872265"/>
          </a:xfrm>
          <a:prstGeom prst="rect">
            <a:avLst/>
          </a:prstGeom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F3388420-811C-4262-9797-0682BD045AB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Nieuw model</a:t>
            </a:r>
          </a:p>
        </p:txBody>
      </p:sp>
    </p:spTree>
    <p:extLst>
      <p:ext uri="{BB962C8B-B14F-4D97-AF65-F5344CB8AC3E}">
        <p14:creationId xmlns:p14="http://schemas.microsoft.com/office/powerpoint/2010/main" val="365735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CBE065-FAD6-4A4A-9CE9-31E266781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6" t="36479" r="82448" b="59601"/>
          <a:stretch/>
        </p:blipFill>
        <p:spPr>
          <a:xfrm>
            <a:off x="5151365" y="2423735"/>
            <a:ext cx="1965966" cy="738224"/>
          </a:xfrm>
          <a:prstGeom prst="rect">
            <a:avLst/>
          </a:prstGeom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C26A66F4-5CC5-43AC-92CB-90C933AD667B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Boring</a:t>
            </a:r>
          </a:p>
        </p:txBody>
      </p:sp>
    </p:spTree>
    <p:extLst>
      <p:ext uri="{BB962C8B-B14F-4D97-AF65-F5344CB8AC3E}">
        <p14:creationId xmlns:p14="http://schemas.microsoft.com/office/powerpoint/2010/main" val="251299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22274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BC81DE-F30D-4D22-AD05-739617078D26}"/>
              </a:ext>
            </a:extLst>
          </p:cNvPr>
          <p:cNvGrpSpPr/>
          <p:nvPr/>
        </p:nvGrpSpPr>
        <p:grpSpPr>
          <a:xfrm>
            <a:off x="5151365" y="2589693"/>
            <a:ext cx="1524000" cy="2111462"/>
            <a:chOff x="5151365" y="2589693"/>
            <a:chExt cx="1524000" cy="21114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CBE065-FAD6-4A4A-9CE9-31E2667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5151365" y="2589693"/>
              <a:ext cx="1524000" cy="5722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688A54-6DE1-41B2-991A-3EBC937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59577" y="3148510"/>
              <a:ext cx="121023" cy="619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FE087C-C2DC-40DD-B142-4C4AEEB06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10" t="45008" r="82237" b="47613"/>
            <a:stretch/>
          </p:blipFill>
          <p:spPr>
            <a:xfrm>
              <a:off x="5221672" y="3762678"/>
              <a:ext cx="1396831" cy="93847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F5EEB-3CDF-437D-8B7D-F1F3724A2DAC}"/>
                </a:ext>
              </a:extLst>
            </p:cNvPr>
            <p:cNvSpPr txBox="1"/>
            <p:nvPr/>
          </p:nvSpPr>
          <p:spPr>
            <a:xfrm>
              <a:off x="5230939" y="3624614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+referentielocatie  0..*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9735227-9AE9-40AC-90F9-E8C7DB55B816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FED63-BE2C-43D6-BD9F-A51E358CADE5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BC81DE-F30D-4D22-AD05-739617078D26}"/>
              </a:ext>
            </a:extLst>
          </p:cNvPr>
          <p:cNvGrpSpPr/>
          <p:nvPr/>
        </p:nvGrpSpPr>
        <p:grpSpPr>
          <a:xfrm>
            <a:off x="824885" y="888090"/>
            <a:ext cx="5850480" cy="3813065"/>
            <a:chOff x="824885" y="888090"/>
            <a:chExt cx="5850480" cy="38130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A00A75-D50B-444B-ACE7-9E60BDA9D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17142" r="91579" b="66292"/>
            <a:stretch/>
          </p:blipFill>
          <p:spPr>
            <a:xfrm>
              <a:off x="824885" y="888090"/>
              <a:ext cx="1898652" cy="238650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BD4A51-D056-49CE-BCF6-84312C137179}"/>
                </a:ext>
              </a:extLst>
            </p:cNvPr>
            <p:cNvCxnSpPr/>
            <p:nvPr/>
          </p:nvCxnSpPr>
          <p:spPr>
            <a:xfrm flipH="1">
              <a:off x="2723537" y="2770094"/>
              <a:ext cx="718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230104-46FB-4E79-82F6-36E39299E8C2}"/>
                </a:ext>
              </a:extLst>
            </p:cNvPr>
            <p:cNvSpPr txBox="1"/>
            <p:nvPr/>
          </p:nvSpPr>
          <p:spPr>
            <a:xfrm>
              <a:off x="2658335" y="2755737"/>
              <a:ext cx="5870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+indexdata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30ECA-DEFB-4BFD-B323-A73D833C6693}"/>
                </a:ext>
              </a:extLst>
            </p:cNvPr>
            <p:cNvSpPr txBox="1"/>
            <p:nvPr/>
          </p:nvSpPr>
          <p:spPr>
            <a:xfrm>
              <a:off x="2694878" y="260986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CBE065-FAD6-4A4A-9CE9-31E2667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5151365" y="2589693"/>
              <a:ext cx="1524000" cy="5722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688A54-6DE1-41B2-991A-3EBC937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59577" y="3148510"/>
              <a:ext cx="121023" cy="619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FE087C-C2DC-40DD-B142-4C4AEEB06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10" t="45008" r="82237" b="47613"/>
            <a:stretch/>
          </p:blipFill>
          <p:spPr>
            <a:xfrm>
              <a:off x="5221672" y="3762678"/>
              <a:ext cx="1396831" cy="9384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6664BA-110F-4AAD-BC8A-67CDF342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459485"/>
              <a:ext cx="121023" cy="61989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D496C7-2379-4560-A2C5-BB17CC2F168B}"/>
                </a:ext>
              </a:extLst>
            </p:cNvPr>
            <p:cNvCxnSpPr>
              <a:endCxn id="25" idx="2"/>
            </p:cNvCxnSpPr>
            <p:nvPr/>
          </p:nvCxnSpPr>
          <p:spPr>
            <a:xfrm>
              <a:off x="3442447" y="2769434"/>
              <a:ext cx="109672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F5EEB-3CDF-437D-8B7D-F1F3724A2DAC}"/>
                </a:ext>
              </a:extLst>
            </p:cNvPr>
            <p:cNvSpPr txBox="1"/>
            <p:nvPr/>
          </p:nvSpPr>
          <p:spPr>
            <a:xfrm>
              <a:off x="5230939" y="3624614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+referentielocatie  0..*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43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FE1818-83D2-4E9C-B4D2-D1312C6FEAF7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BC81DE-F30D-4D22-AD05-739617078D26}"/>
              </a:ext>
            </a:extLst>
          </p:cNvPr>
          <p:cNvGrpSpPr/>
          <p:nvPr/>
        </p:nvGrpSpPr>
        <p:grpSpPr>
          <a:xfrm>
            <a:off x="824885" y="888090"/>
            <a:ext cx="5850480" cy="3813065"/>
            <a:chOff x="824885" y="888090"/>
            <a:chExt cx="5850480" cy="38130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A00A75-D50B-444B-ACE7-9E60BDA9D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17142" r="91579" b="66292"/>
            <a:stretch/>
          </p:blipFill>
          <p:spPr>
            <a:xfrm>
              <a:off x="824885" y="888090"/>
              <a:ext cx="1898652" cy="238650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BD4A51-D056-49CE-BCF6-84312C137179}"/>
                </a:ext>
              </a:extLst>
            </p:cNvPr>
            <p:cNvCxnSpPr/>
            <p:nvPr/>
          </p:nvCxnSpPr>
          <p:spPr>
            <a:xfrm flipH="1">
              <a:off x="2723537" y="2770094"/>
              <a:ext cx="718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230104-46FB-4E79-82F6-36E39299E8C2}"/>
                </a:ext>
              </a:extLst>
            </p:cNvPr>
            <p:cNvSpPr txBox="1"/>
            <p:nvPr/>
          </p:nvSpPr>
          <p:spPr>
            <a:xfrm>
              <a:off x="2658335" y="2755737"/>
              <a:ext cx="5870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+indexdata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30ECA-DEFB-4BFD-B323-A73D833C6693}"/>
                </a:ext>
              </a:extLst>
            </p:cNvPr>
            <p:cNvSpPr txBox="1"/>
            <p:nvPr/>
          </p:nvSpPr>
          <p:spPr>
            <a:xfrm>
              <a:off x="2694878" y="260986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CBE065-FAD6-4A4A-9CE9-31E2667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5151365" y="2589693"/>
              <a:ext cx="1524000" cy="5722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688A54-6DE1-41B2-991A-3EBC937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59577" y="3148510"/>
              <a:ext cx="121023" cy="619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FE087C-C2DC-40DD-B142-4C4AEEB06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10" t="45008" r="82237" b="47613"/>
            <a:stretch/>
          </p:blipFill>
          <p:spPr>
            <a:xfrm>
              <a:off x="5221672" y="3762678"/>
              <a:ext cx="1396831" cy="9384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6664BA-110F-4AAD-BC8A-67CDF342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45948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083F37-A664-4957-841E-AB3330C72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706053"/>
              <a:ext cx="121023" cy="61989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D496C7-2379-4560-A2C5-BB17CC2F168B}"/>
                </a:ext>
              </a:extLst>
            </p:cNvPr>
            <p:cNvCxnSpPr>
              <a:endCxn id="25" idx="2"/>
            </p:cNvCxnSpPr>
            <p:nvPr/>
          </p:nvCxnSpPr>
          <p:spPr>
            <a:xfrm>
              <a:off x="3442447" y="2769434"/>
              <a:ext cx="109672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14A196-F655-4AB6-9AD2-F76A9A628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3" t="45315" r="91990" b="48031"/>
            <a:stretch/>
          </p:blipFill>
          <p:spPr>
            <a:xfrm>
              <a:off x="3042649" y="3817983"/>
              <a:ext cx="1396830" cy="827865"/>
            </a:xfrm>
            <a:prstGeom prst="rect">
              <a:avLst/>
            </a:prstGeom>
          </p:spPr>
        </p:pic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D90D6D0-C5C6-4E6D-BF29-91D76E9A9EEA}"/>
                </a:ext>
              </a:extLst>
            </p:cNvPr>
            <p:cNvCxnSpPr>
              <a:stCxn id="27" idx="0"/>
              <a:endCxn id="26" idx="2"/>
            </p:cNvCxnSpPr>
            <p:nvPr/>
          </p:nvCxnSpPr>
          <p:spPr>
            <a:xfrm rot="5400000" flipH="1" flipV="1">
              <a:off x="3739127" y="3017940"/>
              <a:ext cx="801980" cy="79810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00D50D-7F8F-4FB3-816F-16D180DE52AE}"/>
                </a:ext>
              </a:extLst>
            </p:cNvPr>
            <p:cNvSpPr txBox="1"/>
            <p:nvPr/>
          </p:nvSpPr>
          <p:spPr>
            <a:xfrm>
              <a:off x="3211735" y="3666939"/>
              <a:ext cx="7665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+boordetails  0..*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F5EEB-3CDF-437D-8B7D-F1F3724A2DAC}"/>
                </a:ext>
              </a:extLst>
            </p:cNvPr>
            <p:cNvSpPr txBox="1"/>
            <p:nvPr/>
          </p:nvSpPr>
          <p:spPr>
            <a:xfrm>
              <a:off x="5230939" y="3624614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+referentielocatie  0..*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17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B2095-E64B-4D41-A8AB-EC76645C095E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BC81DE-F30D-4D22-AD05-739617078D26}"/>
              </a:ext>
            </a:extLst>
          </p:cNvPr>
          <p:cNvGrpSpPr/>
          <p:nvPr/>
        </p:nvGrpSpPr>
        <p:grpSpPr>
          <a:xfrm>
            <a:off x="824885" y="822710"/>
            <a:ext cx="6056161" cy="3878445"/>
            <a:chOff x="824885" y="822710"/>
            <a:chExt cx="6056161" cy="38784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A00A75-D50B-444B-ACE7-9E60BDA9D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17142" r="91579" b="66292"/>
            <a:stretch/>
          </p:blipFill>
          <p:spPr>
            <a:xfrm>
              <a:off x="824885" y="888090"/>
              <a:ext cx="1898652" cy="23865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996E72-A436-4CD5-998E-82A69E0BB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 flipH="1">
              <a:off x="5822650" y="1465942"/>
              <a:ext cx="194878" cy="11275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285A05-93CD-4CA6-AFD4-049D3502B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4944523" y="822710"/>
              <a:ext cx="1936523" cy="64026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BD4A51-D056-49CE-BCF6-84312C137179}"/>
                </a:ext>
              </a:extLst>
            </p:cNvPr>
            <p:cNvCxnSpPr/>
            <p:nvPr/>
          </p:nvCxnSpPr>
          <p:spPr>
            <a:xfrm flipH="1">
              <a:off x="2723537" y="2770094"/>
              <a:ext cx="718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230104-46FB-4E79-82F6-36E39299E8C2}"/>
                </a:ext>
              </a:extLst>
            </p:cNvPr>
            <p:cNvSpPr txBox="1"/>
            <p:nvPr/>
          </p:nvSpPr>
          <p:spPr>
            <a:xfrm>
              <a:off x="2658335" y="2755737"/>
              <a:ext cx="5870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+indexdata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30ECA-DEFB-4BFD-B323-A73D833C6693}"/>
                </a:ext>
              </a:extLst>
            </p:cNvPr>
            <p:cNvSpPr txBox="1"/>
            <p:nvPr/>
          </p:nvSpPr>
          <p:spPr>
            <a:xfrm>
              <a:off x="2694878" y="260986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CBE065-FAD6-4A4A-9CE9-31E2667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5151365" y="2589693"/>
              <a:ext cx="1524000" cy="5722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688A54-6DE1-41B2-991A-3EBC937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59577" y="3148510"/>
              <a:ext cx="121023" cy="619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FE087C-C2DC-40DD-B142-4C4AEEB06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10" t="45008" r="82237" b="47613"/>
            <a:stretch/>
          </p:blipFill>
          <p:spPr>
            <a:xfrm>
              <a:off x="5221672" y="3762678"/>
              <a:ext cx="1396831" cy="9384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6664BA-110F-4AAD-BC8A-67CDF342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45948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083F37-A664-4957-841E-AB3330C72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706053"/>
              <a:ext cx="121023" cy="61989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D496C7-2379-4560-A2C5-BB17CC2F168B}"/>
                </a:ext>
              </a:extLst>
            </p:cNvPr>
            <p:cNvCxnSpPr>
              <a:endCxn id="25" idx="2"/>
            </p:cNvCxnSpPr>
            <p:nvPr/>
          </p:nvCxnSpPr>
          <p:spPr>
            <a:xfrm>
              <a:off x="3442447" y="2769434"/>
              <a:ext cx="109672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14A196-F655-4AB6-9AD2-F76A9A628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3" t="45315" r="91990" b="48031"/>
            <a:stretch/>
          </p:blipFill>
          <p:spPr>
            <a:xfrm>
              <a:off x="3042649" y="3817983"/>
              <a:ext cx="1396830" cy="827865"/>
            </a:xfrm>
            <a:prstGeom prst="rect">
              <a:avLst/>
            </a:prstGeom>
          </p:spPr>
        </p:pic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D90D6D0-C5C6-4E6D-BF29-91D76E9A9EEA}"/>
                </a:ext>
              </a:extLst>
            </p:cNvPr>
            <p:cNvCxnSpPr>
              <a:stCxn id="27" idx="0"/>
              <a:endCxn id="26" idx="2"/>
            </p:cNvCxnSpPr>
            <p:nvPr/>
          </p:nvCxnSpPr>
          <p:spPr>
            <a:xfrm rot="5400000" flipH="1" flipV="1">
              <a:off x="3739127" y="3017940"/>
              <a:ext cx="801980" cy="79810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00D50D-7F8F-4FB3-816F-16D180DE52AE}"/>
                </a:ext>
              </a:extLst>
            </p:cNvPr>
            <p:cNvSpPr txBox="1"/>
            <p:nvPr/>
          </p:nvSpPr>
          <p:spPr>
            <a:xfrm>
              <a:off x="3211735" y="3666939"/>
              <a:ext cx="7665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+boordetails  0..*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F5EEB-3CDF-437D-8B7D-F1F3724A2DAC}"/>
                </a:ext>
              </a:extLst>
            </p:cNvPr>
            <p:cNvSpPr txBox="1"/>
            <p:nvPr/>
          </p:nvSpPr>
          <p:spPr>
            <a:xfrm>
              <a:off x="5230939" y="3624614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+referentielocatie  0..*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67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4A88B7-9E9C-4899-A53B-710F18CD8D5D}"/>
              </a:ext>
            </a:extLst>
          </p:cNvPr>
          <p:cNvGrpSpPr/>
          <p:nvPr/>
        </p:nvGrpSpPr>
        <p:grpSpPr>
          <a:xfrm>
            <a:off x="1531777" y="960386"/>
            <a:ext cx="2480825" cy="3866830"/>
            <a:chOff x="1531777" y="960386"/>
            <a:chExt cx="2480825" cy="386683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781AA9-B442-4297-9A5E-B90940D8D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1720828" y="4261158"/>
              <a:ext cx="1531016" cy="566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03D8C-1A4B-4EDA-B6FA-3410A4E9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1531777" y="2973028"/>
              <a:ext cx="1936522" cy="6402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5F06C-1AC7-4013-AAAD-D21E2C54C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2218"/>
            <a:stretch/>
          </p:blipFill>
          <p:spPr>
            <a:xfrm>
              <a:off x="2431045" y="3613289"/>
              <a:ext cx="137986" cy="64026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7B6A78-256A-4831-BFB7-95258F46CF8D}"/>
                </a:ext>
              </a:extLst>
            </p:cNvPr>
            <p:cNvSpPr/>
            <p:nvPr/>
          </p:nvSpPr>
          <p:spPr>
            <a:xfrm>
              <a:off x="3755264" y="960386"/>
              <a:ext cx="257338" cy="122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507ABA6-4EB1-4EED-B112-AD7B82C91B07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291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4A88B7-9E9C-4899-A53B-710F18CD8D5D}"/>
              </a:ext>
            </a:extLst>
          </p:cNvPr>
          <p:cNvGrpSpPr/>
          <p:nvPr/>
        </p:nvGrpSpPr>
        <p:grpSpPr>
          <a:xfrm>
            <a:off x="1531777" y="960386"/>
            <a:ext cx="6288485" cy="4084368"/>
            <a:chOff x="1531777" y="960386"/>
            <a:chExt cx="6288485" cy="40843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7AE6-227F-4A30-B374-8C5AD30F9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6666376" y="4043619"/>
              <a:ext cx="1153886" cy="10011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781AA9-B442-4297-9A5E-B90940D8D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1720828" y="4261158"/>
              <a:ext cx="1531016" cy="566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03D8C-1A4B-4EDA-B6FA-3410A4E9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1531777" y="2973028"/>
              <a:ext cx="1936522" cy="6402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5F06C-1AC7-4013-AAAD-D21E2C54C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2218"/>
            <a:stretch/>
          </p:blipFill>
          <p:spPr>
            <a:xfrm>
              <a:off x="2431045" y="3613289"/>
              <a:ext cx="137986" cy="64026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448A8-9293-4EFF-B1A5-2548856FF3E9}"/>
                </a:ext>
              </a:extLst>
            </p:cNvPr>
            <p:cNvCxnSpPr>
              <a:stCxn id="35" idx="3"/>
              <a:endCxn id="8" idx="1"/>
            </p:cNvCxnSpPr>
            <p:nvPr/>
          </p:nvCxnSpPr>
          <p:spPr>
            <a:xfrm>
              <a:off x="3251844" y="4544187"/>
              <a:ext cx="34145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7B6A78-256A-4831-BFB7-95258F46CF8D}"/>
                </a:ext>
              </a:extLst>
            </p:cNvPr>
            <p:cNvSpPr/>
            <p:nvPr/>
          </p:nvSpPr>
          <p:spPr>
            <a:xfrm>
              <a:off x="3755264" y="960386"/>
              <a:ext cx="257338" cy="122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39C59E1-5345-4AA7-8AD2-3B58C9E40A6D}"/>
              </a:ext>
            </a:extLst>
          </p:cNvPr>
          <p:cNvSpPr txBox="1"/>
          <p:nvPr/>
        </p:nvSpPr>
        <p:spPr>
          <a:xfrm>
            <a:off x="3188037" y="451747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62553-21E6-4F80-AB7E-D7EE1FE15C8E}"/>
              </a:ext>
            </a:extLst>
          </p:cNvPr>
          <p:cNvSpPr txBox="1"/>
          <p:nvPr/>
        </p:nvSpPr>
        <p:spPr>
          <a:xfrm>
            <a:off x="3220943" y="4372393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FCF01A-4C1C-43D5-A983-D6DFA2AA73A8}"/>
              </a:ext>
            </a:extLst>
          </p:cNvPr>
          <p:cNvSpPr txBox="1"/>
          <p:nvPr/>
        </p:nvSpPr>
        <p:spPr>
          <a:xfrm>
            <a:off x="6038874" y="4544186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93D9A-8EE2-4E7D-AAC5-A2BD88A34166}"/>
              </a:ext>
            </a:extLst>
          </p:cNvPr>
          <p:cNvSpPr txBox="1"/>
          <p:nvPr/>
        </p:nvSpPr>
        <p:spPr>
          <a:xfrm>
            <a:off x="7288673" y="479434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1A217E-B53A-4A1D-B91D-409D51F69B1E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694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4A88B7-9E9C-4899-A53B-710F18CD8D5D}"/>
              </a:ext>
            </a:extLst>
          </p:cNvPr>
          <p:cNvGrpSpPr/>
          <p:nvPr/>
        </p:nvGrpSpPr>
        <p:grpSpPr>
          <a:xfrm>
            <a:off x="1352951" y="960386"/>
            <a:ext cx="6801310" cy="4084368"/>
            <a:chOff x="1352951" y="960386"/>
            <a:chExt cx="6801310" cy="40843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7AE6-227F-4A30-B374-8C5AD30F9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6666376" y="4043619"/>
              <a:ext cx="1153886" cy="10011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781AA9-B442-4297-9A5E-B90940D8D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1720828" y="4261158"/>
              <a:ext cx="1531016" cy="566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03D8C-1A4B-4EDA-B6FA-3410A4E9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1531777" y="2973028"/>
              <a:ext cx="1936522" cy="6402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6E0B-2903-44CB-B7E1-E430D253E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17" t="18084" r="71794" b="75798"/>
            <a:stretch/>
          </p:blipFill>
          <p:spPr>
            <a:xfrm>
              <a:off x="6372161" y="2195423"/>
              <a:ext cx="1782100" cy="105250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881CA3-0B71-429F-8A15-FBCB3D608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2" t="19250" r="81466" b="77350"/>
            <a:stretch/>
          </p:blipFill>
          <p:spPr>
            <a:xfrm>
              <a:off x="1352951" y="2023628"/>
              <a:ext cx="2294174" cy="563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5F06C-1AC7-4013-AAAD-D21E2C54C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2218"/>
            <a:stretch/>
          </p:blipFill>
          <p:spPr>
            <a:xfrm>
              <a:off x="2431045" y="3613289"/>
              <a:ext cx="137986" cy="6402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F938-A83B-47BF-9B65-06114A67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>
              <a:off x="7196097" y="3245222"/>
              <a:ext cx="137986" cy="79839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448A8-9293-4EFF-B1A5-2548856FF3E9}"/>
                </a:ext>
              </a:extLst>
            </p:cNvPr>
            <p:cNvCxnSpPr>
              <a:stCxn id="35" idx="3"/>
              <a:endCxn id="8" idx="1"/>
            </p:cNvCxnSpPr>
            <p:nvPr/>
          </p:nvCxnSpPr>
          <p:spPr>
            <a:xfrm>
              <a:off x="3251844" y="4544187"/>
              <a:ext cx="34145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190CD8-2C2C-47E6-869E-D99C432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2431045" y="2580262"/>
              <a:ext cx="141977" cy="39265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7B6A78-256A-4831-BFB7-95258F46CF8D}"/>
                </a:ext>
              </a:extLst>
            </p:cNvPr>
            <p:cNvSpPr/>
            <p:nvPr/>
          </p:nvSpPr>
          <p:spPr>
            <a:xfrm>
              <a:off x="3755264" y="960386"/>
              <a:ext cx="257338" cy="122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39C59E1-5345-4AA7-8AD2-3B58C9E40A6D}"/>
              </a:ext>
            </a:extLst>
          </p:cNvPr>
          <p:cNvSpPr txBox="1"/>
          <p:nvPr/>
        </p:nvSpPr>
        <p:spPr>
          <a:xfrm>
            <a:off x="3188037" y="451747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62553-21E6-4F80-AB7E-D7EE1FE15C8E}"/>
              </a:ext>
            </a:extLst>
          </p:cNvPr>
          <p:cNvSpPr txBox="1"/>
          <p:nvPr/>
        </p:nvSpPr>
        <p:spPr>
          <a:xfrm>
            <a:off x="3220943" y="4372393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FCF01A-4C1C-43D5-A983-D6DFA2AA73A8}"/>
              </a:ext>
            </a:extLst>
          </p:cNvPr>
          <p:cNvSpPr txBox="1"/>
          <p:nvPr/>
        </p:nvSpPr>
        <p:spPr>
          <a:xfrm>
            <a:off x="6038874" y="4544186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93D9A-8EE2-4E7D-AAC5-A2BD88A34166}"/>
              </a:ext>
            </a:extLst>
          </p:cNvPr>
          <p:cNvSpPr txBox="1"/>
          <p:nvPr/>
        </p:nvSpPr>
        <p:spPr>
          <a:xfrm>
            <a:off x="7288673" y="479434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8948BB-97DC-4A2E-9448-66D205769F9B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70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262EA5-F791-42BE-ACD9-2674C7E1A8D2}"/>
              </a:ext>
            </a:extLst>
          </p:cNvPr>
          <p:cNvSpPr txBox="1"/>
          <p:nvPr/>
        </p:nvSpPr>
        <p:spPr>
          <a:xfrm>
            <a:off x="2569031" y="879375"/>
            <a:ext cx="15504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+geassocieerdBemonsteringsobject 0..*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C59E1-5345-4AA7-8AD2-3B58C9E40A6D}"/>
              </a:ext>
            </a:extLst>
          </p:cNvPr>
          <p:cNvSpPr txBox="1"/>
          <p:nvPr/>
        </p:nvSpPr>
        <p:spPr>
          <a:xfrm>
            <a:off x="3188037" y="451747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B62553-21E6-4F80-AB7E-D7EE1FE15C8E}"/>
              </a:ext>
            </a:extLst>
          </p:cNvPr>
          <p:cNvSpPr txBox="1"/>
          <p:nvPr/>
        </p:nvSpPr>
        <p:spPr>
          <a:xfrm>
            <a:off x="3220943" y="4372393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FCF01A-4C1C-43D5-A983-D6DFA2AA73A8}"/>
              </a:ext>
            </a:extLst>
          </p:cNvPr>
          <p:cNvSpPr txBox="1"/>
          <p:nvPr/>
        </p:nvSpPr>
        <p:spPr>
          <a:xfrm>
            <a:off x="6038874" y="4544186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93D9A-8EE2-4E7D-AAC5-A2BD88A34166}"/>
              </a:ext>
            </a:extLst>
          </p:cNvPr>
          <p:cNvSpPr txBox="1"/>
          <p:nvPr/>
        </p:nvSpPr>
        <p:spPr>
          <a:xfrm>
            <a:off x="7288673" y="479434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11812-828A-473E-B086-A9082758AEBA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4A88B7-9E9C-4899-A53B-710F18CD8D5D}"/>
              </a:ext>
            </a:extLst>
          </p:cNvPr>
          <p:cNvGrpSpPr/>
          <p:nvPr/>
        </p:nvGrpSpPr>
        <p:grpSpPr>
          <a:xfrm>
            <a:off x="1352951" y="599312"/>
            <a:ext cx="6801310" cy="4445442"/>
            <a:chOff x="1352951" y="599312"/>
            <a:chExt cx="6801310" cy="44454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7AE6-227F-4A30-B374-8C5AD30F9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6666376" y="4043619"/>
              <a:ext cx="1153886" cy="10011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781AA9-B442-4297-9A5E-B90940D8D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1720828" y="4261158"/>
              <a:ext cx="1531016" cy="566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103D8C-1A4B-4EDA-B6FA-3410A4E9F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1531777" y="2973028"/>
              <a:ext cx="1936522" cy="6402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6E0B-2903-44CB-B7E1-E430D253E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17" t="18084" r="71794" b="75798"/>
            <a:stretch/>
          </p:blipFill>
          <p:spPr>
            <a:xfrm>
              <a:off x="6372161" y="2195423"/>
              <a:ext cx="1782100" cy="105250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6881CA3-0B71-429F-8A15-FBCB3D608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2" t="19250" r="81466" b="77350"/>
            <a:stretch/>
          </p:blipFill>
          <p:spPr>
            <a:xfrm>
              <a:off x="1352951" y="2023628"/>
              <a:ext cx="2294174" cy="563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25F06C-1AC7-4013-AAAD-D21E2C54C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2218"/>
            <a:stretch/>
          </p:blipFill>
          <p:spPr>
            <a:xfrm>
              <a:off x="2431045" y="3613289"/>
              <a:ext cx="137986" cy="6402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F938-A83B-47BF-9B65-06114A67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>
              <a:off x="7196097" y="3245222"/>
              <a:ext cx="137986" cy="79839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448A8-9293-4EFF-B1A5-2548856FF3E9}"/>
                </a:ext>
              </a:extLst>
            </p:cNvPr>
            <p:cNvCxnSpPr>
              <a:stCxn id="35" idx="3"/>
              <a:endCxn id="8" idx="1"/>
            </p:cNvCxnSpPr>
            <p:nvPr/>
          </p:nvCxnSpPr>
          <p:spPr>
            <a:xfrm>
              <a:off x="3251844" y="4544187"/>
              <a:ext cx="34145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190CD8-2C2C-47E6-869E-D99C432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2431045" y="2580262"/>
              <a:ext cx="141977" cy="392652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31E6ABE-8A94-437C-8262-B0ABFF7AE0A8}"/>
                </a:ext>
              </a:extLst>
            </p:cNvPr>
            <p:cNvGrpSpPr/>
            <p:nvPr/>
          </p:nvGrpSpPr>
          <p:grpSpPr>
            <a:xfrm>
              <a:off x="3755264" y="599312"/>
              <a:ext cx="1633472" cy="550558"/>
              <a:chOff x="2069690" y="1747078"/>
              <a:chExt cx="2387601" cy="80473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E42381C-45A7-46B2-BDAC-9FBE60399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811" t="9651" r="78332" b="86990"/>
              <a:stretch/>
            </p:blipFill>
            <p:spPr>
              <a:xfrm>
                <a:off x="2069691" y="1747078"/>
                <a:ext cx="2387600" cy="80473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7B6A78-256A-4831-BFB7-95258F46CF8D}"/>
                  </a:ext>
                </a:extLst>
              </p:cNvPr>
              <p:cNvSpPr/>
              <p:nvPr/>
            </p:nvSpPr>
            <p:spPr>
              <a:xfrm>
                <a:off x="2069690" y="2274849"/>
                <a:ext cx="376144" cy="1784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2DEEE60-34B4-4322-8E60-2C409C2AA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4673502" y="1141211"/>
              <a:ext cx="141977" cy="392652"/>
            </a:xfrm>
            <a:prstGeom prst="rect">
              <a:avLst/>
            </a:prstGeom>
          </p:spPr>
        </p:pic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FEF056C-1D29-48EB-9850-29378F30CA88}"/>
                </a:ext>
              </a:extLst>
            </p:cNvPr>
            <p:cNvCxnSpPr>
              <a:stCxn id="28" idx="0"/>
              <a:endCxn id="40" idx="2"/>
            </p:cNvCxnSpPr>
            <p:nvPr/>
          </p:nvCxnSpPr>
          <p:spPr>
            <a:xfrm rot="5400000" flipH="1" flipV="1">
              <a:off x="3377382" y="656520"/>
              <a:ext cx="489765" cy="2244453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1F23DB3-BBD5-4A04-B724-5D12AE168B35}"/>
                </a:ext>
              </a:extLst>
            </p:cNvPr>
            <p:cNvCxnSpPr>
              <a:stCxn id="25" idx="0"/>
              <a:endCxn id="40" idx="2"/>
            </p:cNvCxnSpPr>
            <p:nvPr/>
          </p:nvCxnSpPr>
          <p:spPr>
            <a:xfrm rot="16200000" flipV="1">
              <a:off x="5673071" y="605283"/>
              <a:ext cx="661560" cy="2518720"/>
            </a:xfrm>
            <a:prstGeom prst="bentConnector3">
              <a:avLst>
                <a:gd name="adj1" fmla="val 6316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676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48239-718E-4D7D-A8EC-82DEC183D831}"/>
              </a:ext>
            </a:extLst>
          </p:cNvPr>
          <p:cNvSpPr txBox="1"/>
          <p:nvPr/>
        </p:nvSpPr>
        <p:spPr>
          <a:xfrm>
            <a:off x="6832610" y="3242760"/>
            <a:ext cx="10454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+verwerkingsdetails   0..*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512FA-127B-4E97-AFA4-5D1B58DBAAAE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07409-257B-4699-8E06-A75B0E48EC20}"/>
              </a:ext>
            </a:extLst>
          </p:cNvPr>
          <p:cNvGrpSpPr/>
          <p:nvPr/>
        </p:nvGrpSpPr>
        <p:grpSpPr>
          <a:xfrm>
            <a:off x="464849" y="787539"/>
            <a:ext cx="8577554" cy="4097073"/>
            <a:chOff x="464849" y="787539"/>
            <a:chExt cx="8577554" cy="40970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7AE6-227F-4A30-B374-8C5AD30F9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759064" y="2635735"/>
              <a:ext cx="1153886" cy="10011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6E0B-2903-44CB-B7E1-E430D253E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17" t="18084" r="71794" b="75798"/>
            <a:stretch/>
          </p:blipFill>
          <p:spPr>
            <a:xfrm>
              <a:off x="464849" y="787539"/>
              <a:ext cx="1782100" cy="10525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F938-A83B-47BF-9B65-06114A67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>
              <a:off x="1288785" y="1837338"/>
              <a:ext cx="137986" cy="7983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190CD8-2C2C-47E6-869E-D99C432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7577092" y="3969837"/>
              <a:ext cx="141977" cy="3926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AD9B2B-6C0F-411E-86C5-4E0AD396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42" t="58969" r="69874" b="37663"/>
            <a:stretch/>
          </p:blipFill>
          <p:spPr>
            <a:xfrm>
              <a:off x="6515281" y="3427426"/>
              <a:ext cx="2210903" cy="5619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3B64BF-A6F5-44E7-ADAE-5490CD293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03" t="66436" r="67940" b="30197"/>
            <a:stretch/>
          </p:blipFill>
          <p:spPr>
            <a:xfrm>
              <a:off x="5859782" y="4362489"/>
              <a:ext cx="3182621" cy="522123"/>
            </a:xfrm>
            <a:prstGeom prst="rect">
              <a:avLst/>
            </a:prstGeom>
          </p:spPr>
        </p:pic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1243C082-1387-484E-9240-1E52BC05F305}"/>
                </a:ext>
              </a:extLst>
            </p:cNvPr>
            <p:cNvCxnSpPr>
              <a:stCxn id="25" idx="3"/>
              <a:endCxn id="22" idx="0"/>
            </p:cNvCxnSpPr>
            <p:nvPr/>
          </p:nvCxnSpPr>
          <p:spPr>
            <a:xfrm>
              <a:off x="2246949" y="1313790"/>
              <a:ext cx="5373784" cy="2113636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765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48239-718E-4D7D-A8EC-82DEC183D831}"/>
              </a:ext>
            </a:extLst>
          </p:cNvPr>
          <p:cNvSpPr txBox="1"/>
          <p:nvPr/>
        </p:nvSpPr>
        <p:spPr>
          <a:xfrm>
            <a:off x="6832610" y="3242760"/>
            <a:ext cx="10454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+verwerkingsdetails   0..*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2EFFD5-66F9-49AB-8A42-36618C741A85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07409-257B-4699-8E06-A75B0E48EC20}"/>
              </a:ext>
            </a:extLst>
          </p:cNvPr>
          <p:cNvGrpSpPr/>
          <p:nvPr/>
        </p:nvGrpSpPr>
        <p:grpSpPr>
          <a:xfrm>
            <a:off x="464849" y="787539"/>
            <a:ext cx="8577554" cy="4097073"/>
            <a:chOff x="464849" y="787539"/>
            <a:chExt cx="8577554" cy="40970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267AE6-227F-4A30-B374-8C5AD30F9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759064" y="2635735"/>
              <a:ext cx="1153886" cy="10011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1F6E0B-2903-44CB-B7E1-E430D253E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117" t="18084" r="71794" b="75798"/>
            <a:stretch/>
          </p:blipFill>
          <p:spPr>
            <a:xfrm>
              <a:off x="464849" y="787539"/>
              <a:ext cx="1782100" cy="105250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F938-A83B-47BF-9B65-06114A67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>
              <a:off x="1288785" y="1837338"/>
              <a:ext cx="137986" cy="7983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190CD8-2C2C-47E6-869E-D99C4326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7577092" y="3969837"/>
              <a:ext cx="141977" cy="3926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EE923A-3BAC-4E09-A123-47154071F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46" t="58766" r="83018" b="37887"/>
            <a:stretch/>
          </p:blipFill>
          <p:spPr>
            <a:xfrm>
              <a:off x="3187793" y="3427426"/>
              <a:ext cx="1810480" cy="5619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AD9B2B-6C0F-411E-86C5-4E0AD3960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42" t="58969" r="69874" b="37663"/>
            <a:stretch/>
          </p:blipFill>
          <p:spPr>
            <a:xfrm>
              <a:off x="6515281" y="3427426"/>
              <a:ext cx="2210903" cy="5619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320611-368C-42D3-A6D9-027F8DE00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40" t="66497" r="81022" b="30057"/>
            <a:stretch/>
          </p:blipFill>
          <p:spPr>
            <a:xfrm>
              <a:off x="2800135" y="4368659"/>
              <a:ext cx="2601703" cy="50978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3B64BF-A6F5-44E7-ADAE-5490CD293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03" t="66436" r="67940" b="30197"/>
            <a:stretch/>
          </p:blipFill>
          <p:spPr>
            <a:xfrm>
              <a:off x="5859782" y="4362489"/>
              <a:ext cx="3182621" cy="522123"/>
            </a:xfrm>
            <a:prstGeom prst="rect">
              <a:avLst/>
            </a:prstGeom>
          </p:spPr>
        </p:pic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1243C082-1387-484E-9240-1E52BC05F305}"/>
                </a:ext>
              </a:extLst>
            </p:cNvPr>
            <p:cNvCxnSpPr>
              <a:stCxn id="25" idx="3"/>
              <a:endCxn id="22" idx="0"/>
            </p:cNvCxnSpPr>
            <p:nvPr/>
          </p:nvCxnSpPr>
          <p:spPr>
            <a:xfrm>
              <a:off x="2246949" y="1313790"/>
              <a:ext cx="5373784" cy="2113636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77278E-BFDA-48FF-A5DD-3694A0BEB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2998" b="64477"/>
            <a:stretch/>
          </p:blipFill>
          <p:spPr>
            <a:xfrm>
              <a:off x="4022044" y="3983627"/>
              <a:ext cx="141977" cy="392652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2F6833-ED76-4015-B745-30D9884445EF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4093033" y="1837338"/>
              <a:ext cx="3527699" cy="159008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21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BEAD84-E827-4E4E-A233-5A3CB5FB4F75}"/>
              </a:ext>
            </a:extLst>
          </p:cNvPr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9" name="Google Shape;359;p59"/>
          <p:cNvGraphicFramePr/>
          <p:nvPr>
            <p:extLst>
              <p:ext uri="{D42A27DB-BD31-4B8C-83A1-F6EECF244321}">
                <p14:modId xmlns:p14="http://schemas.microsoft.com/office/powerpoint/2010/main" val="890438933"/>
              </p:ext>
            </p:extLst>
          </p:nvPr>
        </p:nvGraphicFramePr>
        <p:xfrm>
          <a:off x="846298" y="1134267"/>
          <a:ext cx="7759820" cy="3565890"/>
        </p:xfrm>
        <a:graphic>
          <a:graphicData uri="http://schemas.openxmlformats.org/drawingml/2006/table">
            <a:tbl>
              <a:tblPr>
                <a:noFill/>
                <a:tableStyleId>{38927050-04BB-48FD-9B0C-A39A09DD7B1E}</a:tableStyleId>
              </a:tblPr>
              <a:tblGrid>
                <a:gridCol w="132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710">
                  <a:extLst>
                    <a:ext uri="{9D8B030D-6E8A-4147-A177-3AD203B41FA5}">
                      <a16:colId xmlns:a16="http://schemas.microsoft.com/office/drawing/2014/main" val="2519809456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13u00 - 13u10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Welkom en agenda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Dimitri </a:t>
                      </a:r>
                      <a:r>
                        <a:rPr lang="en-GB" sz="1000" b="0" i="0" u="none" strike="noStrike" noProof="0" dirty="0" err="1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Schepers</a:t>
                      </a:r>
                      <a:endParaRPr lang="en" sz="10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002990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13u10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 -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 13u20</a:t>
                      </a:r>
                      <a:endParaRPr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Aanleiding </a:t>
                      </a:r>
                      <a:r>
                        <a:rPr lang="en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en context &amp; 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Introductie </a:t>
                      </a:r>
                      <a:r>
                        <a:rPr lang="nl-BE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OSLO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Marleen Vandamme &amp; Dimitri Schepers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13u20 </a:t>
                      </a:r>
                      <a:r>
                        <a:rPr lang="en">
                          <a:latin typeface="FlandersArtSans-Regular"/>
                          <a:ea typeface="Proxima Nova"/>
                          <a:cs typeface="Proxima Nova"/>
                        </a:rPr>
                        <a:t>- 13u30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100" b="1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Recap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4710093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landersArtSans-Regular"/>
                          <a:ea typeface="Proxima Nova"/>
                          <a:cs typeface="Proxima Nova"/>
                        </a:rPr>
                        <a:t>13u30 - 13</a:t>
                      </a:r>
                      <a:r>
                        <a:rPr lang="en-GB">
                          <a:latin typeface="FlandersArtSans-Regular"/>
                          <a:ea typeface="Proxima Nova"/>
                          <a:cs typeface="Proxima Nova"/>
                        </a:rPr>
                        <a:t>u5</a:t>
                      </a:r>
                      <a:r>
                        <a:rPr lang="en">
                          <a:latin typeface="FlandersArtSans-Regular"/>
                          <a:ea typeface="Proxima Nova"/>
                          <a:cs typeface="Proxima Nova"/>
                        </a:rPr>
                        <a:t>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Basis </a:t>
                      </a: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van </a:t>
                      </a:r>
                      <a:r>
                        <a:rPr lang="nl-BE" sz="1100" b="1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het model: ISO Observaties </a:t>
                      </a: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&amp; Metingen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Werkgroep</a:t>
                      </a:r>
                      <a:endParaRPr lang="en" sz="10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21454446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13</a:t>
                      </a:r>
                      <a:r>
                        <a:rPr lang="en-GB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u50 - 14u40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Model overlopen: Boring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5706213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landersArtSans-Regular"/>
                          <a:ea typeface="Proxima Nova"/>
                          <a:cs typeface="Proxima Nova"/>
                        </a:rPr>
                        <a:t>14u40 - 14u50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Pauze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533361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14u50 - 15u40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Model overlopen: </a:t>
                      </a: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Bodem</a:t>
                      </a:r>
                      <a:endParaRPr lang="nl-NL" sz="1100" b="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15u40 - 15u50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Q&amp;A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15u50 </a:t>
                      </a: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- 16u00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Verdere verloop: roadmap en actiepunten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88042052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7A77272-C307-485B-B90C-6BD531F88F4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A3C85-F7C1-430F-9C1E-6B67C826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39" b="10264"/>
          <a:stretch/>
        </p:blipFill>
        <p:spPr>
          <a:xfrm>
            <a:off x="368096" y="42787"/>
            <a:ext cx="6845504" cy="4848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1C8C71-D7D2-4C0B-8033-E2DA9C25987E}"/>
              </a:ext>
            </a:extLst>
          </p:cNvPr>
          <p:cNvSpPr/>
          <p:nvPr/>
        </p:nvSpPr>
        <p:spPr>
          <a:xfrm>
            <a:off x="428171" y="957943"/>
            <a:ext cx="711200" cy="914400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6EE07-84BA-4842-9005-A8B9F216E4ED}"/>
              </a:ext>
            </a:extLst>
          </p:cNvPr>
          <p:cNvSpPr/>
          <p:nvPr/>
        </p:nvSpPr>
        <p:spPr>
          <a:xfrm>
            <a:off x="1393370" y="2481943"/>
            <a:ext cx="624115" cy="399144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D72A4F-51AF-4EDB-90EA-D2409BC8D8AB}"/>
              </a:ext>
            </a:extLst>
          </p:cNvPr>
          <p:cNvSpPr/>
          <p:nvPr/>
        </p:nvSpPr>
        <p:spPr>
          <a:xfrm>
            <a:off x="500742" y="2474686"/>
            <a:ext cx="624115" cy="399144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843AC-726C-47E1-BAAA-A8CBAC4CA765}"/>
              </a:ext>
            </a:extLst>
          </p:cNvPr>
          <p:cNvSpPr/>
          <p:nvPr/>
        </p:nvSpPr>
        <p:spPr>
          <a:xfrm>
            <a:off x="1402032" y="2002970"/>
            <a:ext cx="600939" cy="225255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751D8-B820-4514-93AB-45297FD90F78}"/>
              </a:ext>
            </a:extLst>
          </p:cNvPr>
          <p:cNvSpPr/>
          <p:nvPr/>
        </p:nvSpPr>
        <p:spPr>
          <a:xfrm>
            <a:off x="1409289" y="1492997"/>
            <a:ext cx="579168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243B2-0E89-456B-85AE-75F7529F5531}"/>
              </a:ext>
            </a:extLst>
          </p:cNvPr>
          <p:cNvSpPr/>
          <p:nvPr/>
        </p:nvSpPr>
        <p:spPr>
          <a:xfrm>
            <a:off x="2396260" y="1026184"/>
            <a:ext cx="579168" cy="33090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56901-DB92-4B7D-80C5-9171CB5AD1A6}"/>
              </a:ext>
            </a:extLst>
          </p:cNvPr>
          <p:cNvSpPr/>
          <p:nvPr/>
        </p:nvSpPr>
        <p:spPr>
          <a:xfrm>
            <a:off x="2532743" y="1944755"/>
            <a:ext cx="377371" cy="330903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B98E0-E256-4441-972C-925D7804814E}"/>
              </a:ext>
            </a:extLst>
          </p:cNvPr>
          <p:cNvSpPr/>
          <p:nvPr/>
        </p:nvSpPr>
        <p:spPr>
          <a:xfrm>
            <a:off x="1314945" y="1079330"/>
            <a:ext cx="762001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6BA62-FB8A-494E-863D-E0F92B4B26C0}"/>
              </a:ext>
            </a:extLst>
          </p:cNvPr>
          <p:cNvSpPr/>
          <p:nvPr/>
        </p:nvSpPr>
        <p:spPr>
          <a:xfrm>
            <a:off x="1915886" y="564364"/>
            <a:ext cx="465860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F0C0E-FE1D-4A4E-8C7E-B288807092F2}"/>
              </a:ext>
            </a:extLst>
          </p:cNvPr>
          <p:cNvSpPr/>
          <p:nvPr/>
        </p:nvSpPr>
        <p:spPr>
          <a:xfrm>
            <a:off x="2410774" y="3220478"/>
            <a:ext cx="753340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7CBBD-94D4-4139-A0BB-BA204F1CEDAC}"/>
              </a:ext>
            </a:extLst>
          </p:cNvPr>
          <p:cNvSpPr/>
          <p:nvPr/>
        </p:nvSpPr>
        <p:spPr>
          <a:xfrm>
            <a:off x="1336715" y="3215198"/>
            <a:ext cx="615455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F52EC1-A6C9-487A-803E-2FDAB693CF37}"/>
              </a:ext>
            </a:extLst>
          </p:cNvPr>
          <p:cNvSpPr/>
          <p:nvPr/>
        </p:nvSpPr>
        <p:spPr>
          <a:xfrm>
            <a:off x="2193058" y="3618454"/>
            <a:ext cx="1145227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3E1B95-1C5A-43AC-94E1-F49388E96947}"/>
              </a:ext>
            </a:extLst>
          </p:cNvPr>
          <p:cNvSpPr/>
          <p:nvPr/>
        </p:nvSpPr>
        <p:spPr>
          <a:xfrm>
            <a:off x="1168399" y="3628865"/>
            <a:ext cx="937575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067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AF1D0-F30C-40EE-9FE2-088A53D16DF3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C5017-D74E-4013-9E98-1EBBE101F24A}"/>
              </a:ext>
            </a:extLst>
          </p:cNvPr>
          <p:cNvGrpSpPr/>
          <p:nvPr/>
        </p:nvGrpSpPr>
        <p:grpSpPr>
          <a:xfrm>
            <a:off x="291690" y="1477144"/>
            <a:ext cx="3736023" cy="1001135"/>
            <a:chOff x="291690" y="1477144"/>
            <a:chExt cx="3736023" cy="10011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7A6021-6F46-489C-B95D-FD512AAE0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2873827" y="1477144"/>
              <a:ext cx="1153886" cy="1001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34A983-1B6C-4D97-BD73-A0BBF8B4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291690" y="1694683"/>
              <a:ext cx="1531016" cy="56605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799215-666D-465D-85C4-1E7FB6EA936C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>
              <a:off x="1822706" y="1977712"/>
              <a:ext cx="1051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41104-20B3-4FE8-A8FA-8F3761C4986A}"/>
              </a:ext>
            </a:extLst>
          </p:cNvPr>
          <p:cNvSpPr txBox="1"/>
          <p:nvPr/>
        </p:nvSpPr>
        <p:spPr>
          <a:xfrm>
            <a:off x="1755624" y="195163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D0A1B-42DE-4FEE-B36A-8352A70B4D46}"/>
              </a:ext>
            </a:extLst>
          </p:cNvPr>
          <p:cNvSpPr txBox="1"/>
          <p:nvPr/>
        </p:nvSpPr>
        <p:spPr>
          <a:xfrm>
            <a:off x="2261941" y="1802844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B8D5B-4E1A-4302-852E-D0A24BD240F2}"/>
              </a:ext>
            </a:extLst>
          </p:cNvPr>
          <p:cNvSpPr txBox="1"/>
          <p:nvPr/>
        </p:nvSpPr>
        <p:spPr>
          <a:xfrm>
            <a:off x="1795080" y="1820244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57DEE-F48C-483D-AD5B-5CE298E5A2C4}"/>
              </a:ext>
            </a:extLst>
          </p:cNvPr>
          <p:cNvSpPr txBox="1"/>
          <p:nvPr/>
        </p:nvSpPr>
        <p:spPr>
          <a:xfrm>
            <a:off x="2027437" y="231969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389390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AF1D0-F30C-40EE-9FE2-088A53D16DF3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C5017-D74E-4013-9E98-1EBBE101F24A}"/>
              </a:ext>
            </a:extLst>
          </p:cNvPr>
          <p:cNvGrpSpPr/>
          <p:nvPr/>
        </p:nvGrpSpPr>
        <p:grpSpPr>
          <a:xfrm>
            <a:off x="291690" y="1249307"/>
            <a:ext cx="6805797" cy="1228972"/>
            <a:chOff x="291690" y="1249307"/>
            <a:chExt cx="6805797" cy="12289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7A6021-6F46-489C-B95D-FD512AAE0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2873827" y="1477144"/>
              <a:ext cx="1153886" cy="10011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13EA4-6041-4077-A73A-50075446D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628" t="27910" r="56509" b="68823"/>
            <a:stretch/>
          </p:blipFill>
          <p:spPr>
            <a:xfrm>
              <a:off x="5631543" y="1249307"/>
              <a:ext cx="1465944" cy="7284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34A983-1B6C-4D97-BD73-A0BBF8B4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291690" y="1694683"/>
              <a:ext cx="1531016" cy="56605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1799215-666D-465D-85C4-1E7FB6EA936C}"/>
                </a:ext>
              </a:extLst>
            </p:cNvPr>
            <p:cNvCxnSpPr>
              <a:stCxn id="13" idx="3"/>
              <a:endCxn id="8" idx="1"/>
            </p:cNvCxnSpPr>
            <p:nvPr/>
          </p:nvCxnSpPr>
          <p:spPr>
            <a:xfrm>
              <a:off x="1822706" y="1977712"/>
              <a:ext cx="105112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3AB7656-DD6D-4BFC-9B5D-A158DB8A9374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4027713" y="1613510"/>
              <a:ext cx="1603830" cy="364202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41104-20B3-4FE8-A8FA-8F3761C4986A}"/>
              </a:ext>
            </a:extLst>
          </p:cNvPr>
          <p:cNvSpPr txBox="1"/>
          <p:nvPr/>
        </p:nvSpPr>
        <p:spPr>
          <a:xfrm>
            <a:off x="1755624" y="195163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D0A1B-42DE-4FEE-B36A-8352A70B4D46}"/>
              </a:ext>
            </a:extLst>
          </p:cNvPr>
          <p:cNvSpPr txBox="1"/>
          <p:nvPr/>
        </p:nvSpPr>
        <p:spPr>
          <a:xfrm>
            <a:off x="2261941" y="1802844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B8D5B-4E1A-4302-852E-D0A24BD240F2}"/>
              </a:ext>
            </a:extLst>
          </p:cNvPr>
          <p:cNvSpPr txBox="1"/>
          <p:nvPr/>
        </p:nvSpPr>
        <p:spPr>
          <a:xfrm>
            <a:off x="1795080" y="1820244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2DDACF-14FC-42C0-89B3-1DF8F35AE329}"/>
              </a:ext>
            </a:extLst>
          </p:cNvPr>
          <p:cNvSpPr txBox="1"/>
          <p:nvPr/>
        </p:nvSpPr>
        <p:spPr>
          <a:xfrm>
            <a:off x="5122755" y="1455761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+observatie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57DEE-F48C-483D-AD5B-5CE298E5A2C4}"/>
              </a:ext>
            </a:extLst>
          </p:cNvPr>
          <p:cNvSpPr txBox="1"/>
          <p:nvPr/>
        </p:nvSpPr>
        <p:spPr>
          <a:xfrm>
            <a:off x="2027437" y="231969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F2122-1CE5-4AE4-B1F5-B3F30168D534}"/>
              </a:ext>
            </a:extLst>
          </p:cNvPr>
          <p:cNvSpPr txBox="1"/>
          <p:nvPr/>
        </p:nvSpPr>
        <p:spPr>
          <a:xfrm>
            <a:off x="4829628" y="1852029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1890053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AF1D0-F30C-40EE-9FE2-088A53D16DF3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F38DBB-F183-45A8-A86C-2083571B3958}"/>
              </a:ext>
            </a:extLst>
          </p:cNvPr>
          <p:cNvGrpSpPr/>
          <p:nvPr/>
        </p:nvGrpSpPr>
        <p:grpSpPr>
          <a:xfrm>
            <a:off x="291690" y="99482"/>
            <a:ext cx="6928943" cy="2378797"/>
            <a:chOff x="291690" y="99482"/>
            <a:chExt cx="6928943" cy="237879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C5017-D74E-4013-9E98-1EBBE101F24A}"/>
                </a:ext>
              </a:extLst>
            </p:cNvPr>
            <p:cNvGrpSpPr/>
            <p:nvPr/>
          </p:nvGrpSpPr>
          <p:grpSpPr>
            <a:xfrm>
              <a:off x="291690" y="1249307"/>
              <a:ext cx="6805797" cy="1228972"/>
              <a:chOff x="291690" y="1249307"/>
              <a:chExt cx="6805797" cy="12289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77A6021-6F46-489C-B95D-FD512AAE0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15" t="35496" r="72311" b="58490"/>
              <a:stretch/>
            </p:blipFill>
            <p:spPr>
              <a:xfrm>
                <a:off x="2873827" y="1477144"/>
                <a:ext cx="1153886" cy="100113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0613EA4-6041-4077-A73A-50075446D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628" t="27910" r="56509" b="68823"/>
              <a:stretch/>
            </p:blipFill>
            <p:spPr>
              <a:xfrm>
                <a:off x="5631543" y="1249307"/>
                <a:ext cx="1465944" cy="72840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B34A983-1B6C-4D97-BD73-A0BBF8B44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14" t="36512" r="82463" b="59636"/>
              <a:stretch/>
            </p:blipFill>
            <p:spPr>
              <a:xfrm>
                <a:off x="291690" y="1694683"/>
                <a:ext cx="1531016" cy="566058"/>
              </a:xfrm>
              <a:prstGeom prst="rect">
                <a:avLst/>
              </a:prstGeom>
            </p:spPr>
          </p:pic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1799215-666D-465D-85C4-1E7FB6EA936C}"/>
                  </a:ext>
                </a:extLst>
              </p:cNvPr>
              <p:cNvCxnSpPr>
                <a:stCxn id="13" idx="3"/>
                <a:endCxn id="8" idx="1"/>
              </p:cNvCxnSpPr>
              <p:nvPr/>
            </p:nvCxnSpPr>
            <p:spPr>
              <a:xfrm>
                <a:off x="1822706" y="1977712"/>
                <a:ext cx="105112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03AB7656-DD6D-4BFC-9B5D-A158DB8A9374}"/>
                  </a:ext>
                </a:extLst>
              </p:cNvPr>
              <p:cNvCxnSpPr>
                <a:stCxn id="8" idx="3"/>
                <a:endCxn id="9" idx="1"/>
              </p:cNvCxnSpPr>
              <p:nvPr/>
            </p:nvCxnSpPr>
            <p:spPr>
              <a:xfrm flipV="1">
                <a:off x="4027713" y="1613510"/>
                <a:ext cx="1603830" cy="364202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790299-1A89-4303-B7BF-3767FDB15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98" t="20504" r="55605" b="76172"/>
            <a:stretch/>
          </p:blipFill>
          <p:spPr>
            <a:xfrm>
              <a:off x="5493656" y="99482"/>
              <a:ext cx="1726977" cy="6150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AA5554-C304-4EA6-AB4F-37FED3621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6270169" y="714542"/>
              <a:ext cx="193427" cy="53476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41104-20B3-4FE8-A8FA-8F3761C4986A}"/>
              </a:ext>
            </a:extLst>
          </p:cNvPr>
          <p:cNvSpPr txBox="1"/>
          <p:nvPr/>
        </p:nvSpPr>
        <p:spPr>
          <a:xfrm>
            <a:off x="1755624" y="195163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D0A1B-42DE-4FEE-B36A-8352A70B4D46}"/>
              </a:ext>
            </a:extLst>
          </p:cNvPr>
          <p:cNvSpPr txBox="1"/>
          <p:nvPr/>
        </p:nvSpPr>
        <p:spPr>
          <a:xfrm>
            <a:off x="2261941" y="1802844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B8D5B-4E1A-4302-852E-D0A24BD240F2}"/>
              </a:ext>
            </a:extLst>
          </p:cNvPr>
          <p:cNvSpPr txBox="1"/>
          <p:nvPr/>
        </p:nvSpPr>
        <p:spPr>
          <a:xfrm>
            <a:off x="1795080" y="1820244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2DDACF-14FC-42C0-89B3-1DF8F35AE329}"/>
              </a:ext>
            </a:extLst>
          </p:cNvPr>
          <p:cNvSpPr txBox="1"/>
          <p:nvPr/>
        </p:nvSpPr>
        <p:spPr>
          <a:xfrm>
            <a:off x="5122755" y="1455761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+observatie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57DEE-F48C-483D-AD5B-5CE298E5A2C4}"/>
              </a:ext>
            </a:extLst>
          </p:cNvPr>
          <p:cNvSpPr txBox="1"/>
          <p:nvPr/>
        </p:nvSpPr>
        <p:spPr>
          <a:xfrm>
            <a:off x="2027437" y="231969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F2122-1CE5-4AE4-B1F5-B3F30168D534}"/>
              </a:ext>
            </a:extLst>
          </p:cNvPr>
          <p:cNvSpPr txBox="1"/>
          <p:nvPr/>
        </p:nvSpPr>
        <p:spPr>
          <a:xfrm>
            <a:off x="4829628" y="1852029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200600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EAF1D0-F30C-40EE-9FE2-088A53D16DF3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F38DBB-F183-45A8-A86C-2083571B3958}"/>
              </a:ext>
            </a:extLst>
          </p:cNvPr>
          <p:cNvGrpSpPr/>
          <p:nvPr/>
        </p:nvGrpSpPr>
        <p:grpSpPr>
          <a:xfrm>
            <a:off x="291690" y="99482"/>
            <a:ext cx="8708374" cy="4782680"/>
            <a:chOff x="291690" y="99482"/>
            <a:chExt cx="8708374" cy="478268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1C5017-D74E-4013-9E98-1EBBE101F24A}"/>
                </a:ext>
              </a:extLst>
            </p:cNvPr>
            <p:cNvGrpSpPr/>
            <p:nvPr/>
          </p:nvGrpSpPr>
          <p:grpSpPr>
            <a:xfrm>
              <a:off x="291690" y="1249307"/>
              <a:ext cx="8708374" cy="3632855"/>
              <a:chOff x="291690" y="1249307"/>
              <a:chExt cx="8708374" cy="363285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6FFB9A2-1E7C-43DC-A6D1-83454BFF96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4283" t="48105" r="50643" b="47736"/>
              <a:stretch/>
            </p:blipFill>
            <p:spPr>
              <a:xfrm>
                <a:off x="6742924" y="4083877"/>
                <a:ext cx="1657046" cy="79828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88E967C-C475-4E85-9932-526253A11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715" t="48385" r="59432" b="48007"/>
              <a:stretch/>
            </p:blipFill>
            <p:spPr>
              <a:xfrm>
                <a:off x="3952446" y="4181848"/>
                <a:ext cx="1946815" cy="60234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0E049F1-FCA2-4DE2-B998-A8F7BC40EB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18" t="38402" r="49664" b="58245"/>
              <a:stretch/>
            </p:blipFill>
            <p:spPr>
              <a:xfrm>
                <a:off x="6708891" y="3194008"/>
                <a:ext cx="2291173" cy="68217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D4470CE-FC3E-4CFA-BF8B-C59AC6EE2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991" t="37940" r="59555" b="57888"/>
              <a:stretch/>
            </p:blipFill>
            <p:spPr>
              <a:xfrm>
                <a:off x="3884429" y="3139580"/>
                <a:ext cx="2082850" cy="79102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77A6021-6F46-489C-B95D-FD512AAE0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615" t="35496" r="72311" b="58490"/>
              <a:stretch/>
            </p:blipFill>
            <p:spPr>
              <a:xfrm>
                <a:off x="2873827" y="1477144"/>
                <a:ext cx="1153886" cy="100113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0613EA4-6041-4077-A73A-50075446D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628" t="27910" r="56509" b="68823"/>
              <a:stretch/>
            </p:blipFill>
            <p:spPr>
              <a:xfrm>
                <a:off x="5631543" y="1249307"/>
                <a:ext cx="1465944" cy="72840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B34A983-1B6C-4D97-BD73-A0BBF8B44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414" t="36512" r="82463" b="59636"/>
              <a:stretch/>
            </p:blipFill>
            <p:spPr>
              <a:xfrm>
                <a:off x="291690" y="1694683"/>
                <a:ext cx="1531016" cy="566058"/>
              </a:xfrm>
              <a:prstGeom prst="rect">
                <a:avLst/>
              </a:prstGeom>
            </p:spPr>
          </p:pic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1799215-666D-465D-85C4-1E7FB6EA936C}"/>
                  </a:ext>
                </a:extLst>
              </p:cNvPr>
              <p:cNvCxnSpPr>
                <a:stCxn id="13" idx="3"/>
                <a:endCxn id="8" idx="1"/>
              </p:cNvCxnSpPr>
              <p:nvPr/>
            </p:nvCxnSpPr>
            <p:spPr>
              <a:xfrm>
                <a:off x="1822706" y="1977712"/>
                <a:ext cx="105112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03AB7656-DD6D-4BFC-9B5D-A158DB8A9374}"/>
                  </a:ext>
                </a:extLst>
              </p:cNvPr>
              <p:cNvCxnSpPr>
                <a:stCxn id="8" idx="3"/>
                <a:endCxn id="9" idx="1"/>
              </p:cNvCxnSpPr>
              <p:nvPr/>
            </p:nvCxnSpPr>
            <p:spPr>
              <a:xfrm flipV="1">
                <a:off x="4027713" y="1613510"/>
                <a:ext cx="1603830" cy="364202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D10CC62-223A-460B-AAEC-F7E9E5555C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38" t="31941" r="43031" b="63355"/>
              <a:stretch/>
            </p:blipFill>
            <p:spPr>
              <a:xfrm flipH="1">
                <a:off x="6270170" y="1977711"/>
                <a:ext cx="191783" cy="728405"/>
              </a:xfrm>
              <a:prstGeom prst="rect">
                <a:avLst/>
              </a:prstGeom>
            </p:spPr>
          </p:pic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8BCA5D25-740C-4504-BA4E-17E59BB8964E}"/>
                  </a:ext>
                </a:extLst>
              </p:cNvPr>
              <p:cNvCxnSpPr>
                <a:stCxn id="12" idx="3"/>
                <a:endCxn id="15" idx="2"/>
              </p:cNvCxnSpPr>
              <p:nvPr/>
            </p:nvCxnSpPr>
            <p:spPr>
              <a:xfrm flipV="1">
                <a:off x="5967279" y="2706116"/>
                <a:ext cx="398782" cy="82897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0426B0C1-E683-4C89-B4B4-CB1E91C64F1A}"/>
                  </a:ext>
                </a:extLst>
              </p:cNvPr>
              <p:cNvCxnSpPr>
                <a:stCxn id="11" idx="1"/>
                <a:endCxn id="15" idx="2"/>
              </p:cNvCxnSpPr>
              <p:nvPr/>
            </p:nvCxnSpPr>
            <p:spPr>
              <a:xfrm rot="10800000">
                <a:off x="6366061" y="2706116"/>
                <a:ext cx="342830" cy="82897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6B45BD3E-0339-4D65-B0C4-7447CEC6989D}"/>
                  </a:ext>
                </a:extLst>
              </p:cNvPr>
              <p:cNvCxnSpPr>
                <a:stCxn id="10" idx="3"/>
                <a:endCxn id="15" idx="2"/>
              </p:cNvCxnSpPr>
              <p:nvPr/>
            </p:nvCxnSpPr>
            <p:spPr>
              <a:xfrm flipV="1">
                <a:off x="5899261" y="2706116"/>
                <a:ext cx="466800" cy="17769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932886EF-8AEF-4F79-BF8B-01E59331E6B2}"/>
                  </a:ext>
                </a:extLst>
              </p:cNvPr>
              <p:cNvCxnSpPr>
                <a:stCxn id="5" idx="1"/>
                <a:endCxn id="15" idx="2"/>
              </p:cNvCxnSpPr>
              <p:nvPr/>
            </p:nvCxnSpPr>
            <p:spPr>
              <a:xfrm rot="10800000">
                <a:off x="6366062" y="2706116"/>
                <a:ext cx="376863" cy="1776904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790299-1A89-4303-B7BF-3767FDB15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98" t="20504" r="55605" b="76172"/>
            <a:stretch/>
          </p:blipFill>
          <p:spPr>
            <a:xfrm>
              <a:off x="5493656" y="99482"/>
              <a:ext cx="1726977" cy="6150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AA5554-C304-4EA6-AB4F-37FED3621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6270169" y="714542"/>
              <a:ext cx="193427" cy="53476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41104-20B3-4FE8-A8FA-8F3761C4986A}"/>
              </a:ext>
            </a:extLst>
          </p:cNvPr>
          <p:cNvSpPr txBox="1"/>
          <p:nvPr/>
        </p:nvSpPr>
        <p:spPr>
          <a:xfrm>
            <a:off x="1755624" y="195163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4D0A1B-42DE-4FEE-B36A-8352A70B4D46}"/>
              </a:ext>
            </a:extLst>
          </p:cNvPr>
          <p:cNvSpPr txBox="1"/>
          <p:nvPr/>
        </p:nvSpPr>
        <p:spPr>
          <a:xfrm>
            <a:off x="2261941" y="1802844"/>
            <a:ext cx="7072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+grondmonster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B8D5B-4E1A-4302-852E-D0A24BD240F2}"/>
              </a:ext>
            </a:extLst>
          </p:cNvPr>
          <p:cNvSpPr txBox="1"/>
          <p:nvPr/>
        </p:nvSpPr>
        <p:spPr>
          <a:xfrm>
            <a:off x="1795080" y="1820244"/>
            <a:ext cx="1894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2DDACF-14FC-42C0-89B3-1DF8F35AE329}"/>
              </a:ext>
            </a:extLst>
          </p:cNvPr>
          <p:cNvSpPr txBox="1"/>
          <p:nvPr/>
        </p:nvSpPr>
        <p:spPr>
          <a:xfrm>
            <a:off x="5122755" y="1455761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+observatie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057DEE-F48C-483D-AD5B-5CE298E5A2C4}"/>
              </a:ext>
            </a:extLst>
          </p:cNvPr>
          <p:cNvSpPr txBox="1"/>
          <p:nvPr/>
        </p:nvSpPr>
        <p:spPr>
          <a:xfrm>
            <a:off x="2027437" y="231969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F2122-1CE5-4AE4-B1F5-B3F30168D534}"/>
              </a:ext>
            </a:extLst>
          </p:cNvPr>
          <p:cNvSpPr txBox="1"/>
          <p:nvPr/>
        </p:nvSpPr>
        <p:spPr>
          <a:xfrm>
            <a:off x="4829628" y="1852029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2288394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4A983-1B6C-4D97-BD73-A0BBF8B4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4" t="36512" r="82463" b="59636"/>
          <a:stretch/>
        </p:blipFill>
        <p:spPr>
          <a:xfrm>
            <a:off x="1220604" y="2785505"/>
            <a:ext cx="1531016" cy="566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D9A135-1EE2-4A38-86CD-57AEEF96D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30" t="28623" r="41122" b="68063"/>
          <a:stretch/>
        </p:blipFill>
        <p:spPr>
          <a:xfrm>
            <a:off x="4787534" y="2071532"/>
            <a:ext cx="1284514" cy="551626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E729DD3-0C73-4F67-8680-B726A1373E58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2751620" y="2347345"/>
            <a:ext cx="2035914" cy="72118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BDB9A3-F2BB-45A3-A36C-59175D37C767}"/>
              </a:ext>
            </a:extLst>
          </p:cNvPr>
          <p:cNvSpPr txBox="1"/>
          <p:nvPr/>
        </p:nvSpPr>
        <p:spPr>
          <a:xfrm>
            <a:off x="2702972" y="305202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A9F83-8BDE-4959-A854-3405D59C863A}"/>
              </a:ext>
            </a:extLst>
          </p:cNvPr>
          <p:cNvSpPr txBox="1"/>
          <p:nvPr/>
        </p:nvSpPr>
        <p:spPr>
          <a:xfrm>
            <a:off x="2695359" y="2920634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035A0-C7F9-4557-95A1-E05DDF0E2DFA}"/>
              </a:ext>
            </a:extLst>
          </p:cNvPr>
          <p:cNvSpPr txBox="1"/>
          <p:nvPr/>
        </p:nvSpPr>
        <p:spPr>
          <a:xfrm>
            <a:off x="4252088" y="2179191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+BoringLog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5106-1CB0-48B4-8CA4-A0F0F3C1911E}"/>
              </a:ext>
            </a:extLst>
          </p:cNvPr>
          <p:cNvSpPr txBox="1"/>
          <p:nvPr/>
        </p:nvSpPr>
        <p:spPr>
          <a:xfrm>
            <a:off x="3947516" y="2476514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52420-F068-42EF-A4B7-7541362D4534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994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4A983-1B6C-4D97-BD73-A0BBF8B4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4" t="36512" r="82463" b="59636"/>
          <a:stretch/>
        </p:blipFill>
        <p:spPr>
          <a:xfrm>
            <a:off x="1220604" y="2785505"/>
            <a:ext cx="1531016" cy="566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D9A135-1EE2-4A38-86CD-57AEEF96D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30" t="28623" r="41122" b="68063"/>
          <a:stretch/>
        </p:blipFill>
        <p:spPr>
          <a:xfrm>
            <a:off x="4787534" y="2071532"/>
            <a:ext cx="1284514" cy="551626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E729DD3-0C73-4F67-8680-B726A1373E58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 flipV="1">
            <a:off x="2751620" y="2347345"/>
            <a:ext cx="2035914" cy="72118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BDB9A3-F2BB-45A3-A36C-59175D37C767}"/>
              </a:ext>
            </a:extLst>
          </p:cNvPr>
          <p:cNvSpPr txBox="1"/>
          <p:nvPr/>
        </p:nvSpPr>
        <p:spPr>
          <a:xfrm>
            <a:off x="2702972" y="305202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A9F83-8BDE-4959-A854-3405D59C863A}"/>
              </a:ext>
            </a:extLst>
          </p:cNvPr>
          <p:cNvSpPr txBox="1"/>
          <p:nvPr/>
        </p:nvSpPr>
        <p:spPr>
          <a:xfrm>
            <a:off x="2695359" y="2920634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035A0-C7F9-4557-95A1-E05DDF0E2DFA}"/>
              </a:ext>
            </a:extLst>
          </p:cNvPr>
          <p:cNvSpPr txBox="1"/>
          <p:nvPr/>
        </p:nvSpPr>
        <p:spPr>
          <a:xfrm>
            <a:off x="4252088" y="2179191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+BoringLog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5106-1CB0-48B4-8CA4-A0F0F3C1911E}"/>
              </a:ext>
            </a:extLst>
          </p:cNvPr>
          <p:cNvSpPr txBox="1"/>
          <p:nvPr/>
        </p:nvSpPr>
        <p:spPr>
          <a:xfrm>
            <a:off x="3947516" y="2476514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F11C7-5F56-49E1-A958-19D7C0E7585E}"/>
              </a:ext>
            </a:extLst>
          </p:cNvPr>
          <p:cNvSpPr/>
          <p:nvPr/>
        </p:nvSpPr>
        <p:spPr>
          <a:xfrm>
            <a:off x="4787534" y="2071532"/>
            <a:ext cx="1284514" cy="551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59CCE-0407-417C-9407-E2C6F2DBE133}"/>
              </a:ext>
            </a:extLst>
          </p:cNvPr>
          <p:cNvSpPr txBox="1"/>
          <p:nvPr/>
        </p:nvSpPr>
        <p:spPr>
          <a:xfrm>
            <a:off x="6696635" y="1846597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Interpretatie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C4D66-322F-4FA4-80C2-61F515D2F1E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6072048" y="2000486"/>
            <a:ext cx="624587" cy="3468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1F77B-E07A-493F-A495-A8CDECBC794A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980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4A983-1B6C-4D97-BD73-A0BBF8B4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4" t="36512" r="82463" b="59636"/>
          <a:stretch/>
        </p:blipFill>
        <p:spPr>
          <a:xfrm>
            <a:off x="1220604" y="2785505"/>
            <a:ext cx="1531016" cy="566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D9A135-1EE2-4A38-86CD-57AEEF96D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30" t="28623" r="41122" b="68063"/>
          <a:stretch/>
        </p:blipFill>
        <p:spPr>
          <a:xfrm>
            <a:off x="4787534" y="2071532"/>
            <a:ext cx="1284514" cy="551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0FD6A0-0D55-47B5-BAA9-51BD7C7B0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38" t="31941" r="43031" b="63355"/>
          <a:stretch/>
        </p:blipFill>
        <p:spPr>
          <a:xfrm flipH="1">
            <a:off x="5333899" y="1343127"/>
            <a:ext cx="191783" cy="72840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E729DD3-0C73-4F67-8680-B726A1373E58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2751620" y="2347345"/>
            <a:ext cx="2035914" cy="72118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BDB9A3-F2BB-45A3-A36C-59175D37C767}"/>
              </a:ext>
            </a:extLst>
          </p:cNvPr>
          <p:cNvSpPr txBox="1"/>
          <p:nvPr/>
        </p:nvSpPr>
        <p:spPr>
          <a:xfrm>
            <a:off x="2702972" y="305202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A9F83-8BDE-4959-A854-3405D59C863A}"/>
              </a:ext>
            </a:extLst>
          </p:cNvPr>
          <p:cNvSpPr txBox="1"/>
          <p:nvPr/>
        </p:nvSpPr>
        <p:spPr>
          <a:xfrm>
            <a:off x="2695359" y="2920634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035A0-C7F9-4557-95A1-E05DDF0E2DFA}"/>
              </a:ext>
            </a:extLst>
          </p:cNvPr>
          <p:cNvSpPr txBox="1"/>
          <p:nvPr/>
        </p:nvSpPr>
        <p:spPr>
          <a:xfrm>
            <a:off x="4252088" y="2179191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+BoringLog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5106-1CB0-48B4-8CA4-A0F0F3C1911E}"/>
              </a:ext>
            </a:extLst>
          </p:cNvPr>
          <p:cNvSpPr txBox="1"/>
          <p:nvPr/>
        </p:nvSpPr>
        <p:spPr>
          <a:xfrm>
            <a:off x="3947516" y="2476514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93760D-57B1-4238-BA4C-6A2F16E3D946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9DF2F-E520-4B09-8FA5-D80BE856E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00" t="20047" r="40075" b="76619"/>
          <a:stretch/>
        </p:blipFill>
        <p:spPr>
          <a:xfrm>
            <a:off x="4428203" y="757543"/>
            <a:ext cx="2003174" cy="5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9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E1E46E-0491-488B-BFD5-063C08CE5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9" t="31941" r="43166" b="63355"/>
          <a:stretch/>
        </p:blipFill>
        <p:spPr>
          <a:xfrm flipH="1">
            <a:off x="5370849" y="2612776"/>
            <a:ext cx="117882" cy="788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4A983-1B6C-4D97-BD73-A0BBF8B44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4" t="36512" r="82463" b="59636"/>
          <a:stretch/>
        </p:blipFill>
        <p:spPr>
          <a:xfrm>
            <a:off x="1220604" y="2785505"/>
            <a:ext cx="1531016" cy="56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28A9EC-13D5-4126-A79F-D55365442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81" t="48477" r="33124" b="48101"/>
          <a:stretch/>
        </p:blipFill>
        <p:spPr>
          <a:xfrm>
            <a:off x="5844646" y="4483009"/>
            <a:ext cx="1928217" cy="4862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013C49-0471-4568-B320-C31141D5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9" t="38526" r="33084" b="58180"/>
          <a:stretch/>
        </p:blipFill>
        <p:spPr>
          <a:xfrm>
            <a:off x="5837389" y="3688743"/>
            <a:ext cx="2386196" cy="5703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D9A135-1EE2-4A38-86CD-57AEEF96D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30" t="28623" r="41122" b="68063"/>
          <a:stretch/>
        </p:blipFill>
        <p:spPr>
          <a:xfrm>
            <a:off x="4787534" y="2071532"/>
            <a:ext cx="1284514" cy="551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0FD6A0-0D55-47B5-BAA9-51BD7C7B0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8" t="31941" r="43031" b="63355"/>
          <a:stretch/>
        </p:blipFill>
        <p:spPr>
          <a:xfrm flipH="1">
            <a:off x="5333899" y="1343127"/>
            <a:ext cx="191783" cy="72840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E729DD3-0C73-4F67-8680-B726A1373E58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2751620" y="2347345"/>
            <a:ext cx="2035914" cy="72118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7481D49-EF3C-45D8-BEBD-6E7FB144A8FE}"/>
              </a:ext>
            </a:extLst>
          </p:cNvPr>
          <p:cNvCxnSpPr>
            <a:stCxn id="25" idx="1"/>
            <a:endCxn id="16" idx="2"/>
          </p:cNvCxnSpPr>
          <p:nvPr/>
        </p:nvCxnSpPr>
        <p:spPr>
          <a:xfrm rot="10800000">
            <a:off x="5429791" y="3401250"/>
            <a:ext cx="407599" cy="57264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A9BC785-722B-4C1D-B36A-1358FAD8E6EB}"/>
              </a:ext>
            </a:extLst>
          </p:cNvPr>
          <p:cNvCxnSpPr>
            <a:stCxn id="22" idx="1"/>
            <a:endCxn id="16" idx="2"/>
          </p:cNvCxnSpPr>
          <p:nvPr/>
        </p:nvCxnSpPr>
        <p:spPr>
          <a:xfrm rot="10800000">
            <a:off x="5429790" y="3401249"/>
            <a:ext cx="414856" cy="132487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BDB9A3-F2BB-45A3-A36C-59175D37C767}"/>
              </a:ext>
            </a:extLst>
          </p:cNvPr>
          <p:cNvSpPr txBox="1"/>
          <p:nvPr/>
        </p:nvSpPr>
        <p:spPr>
          <a:xfrm>
            <a:off x="2702972" y="3052022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A9F83-8BDE-4959-A854-3405D59C863A}"/>
              </a:ext>
            </a:extLst>
          </p:cNvPr>
          <p:cNvSpPr txBox="1"/>
          <p:nvPr/>
        </p:nvSpPr>
        <p:spPr>
          <a:xfrm>
            <a:off x="2695359" y="2920634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035A0-C7F9-4557-95A1-E05DDF0E2DFA}"/>
              </a:ext>
            </a:extLst>
          </p:cNvPr>
          <p:cNvSpPr txBox="1"/>
          <p:nvPr/>
        </p:nvSpPr>
        <p:spPr>
          <a:xfrm>
            <a:off x="4252088" y="2179191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+BoringLog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8A5106-1CB0-48B4-8CA4-A0F0F3C1911E}"/>
              </a:ext>
            </a:extLst>
          </p:cNvPr>
          <p:cNvSpPr txBox="1"/>
          <p:nvPr/>
        </p:nvSpPr>
        <p:spPr>
          <a:xfrm>
            <a:off x="3947516" y="2476514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2860CC-96FD-4E60-A121-7E69E7848D69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9DF2F-E520-4B09-8FA5-D80BE856E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4428203" y="757543"/>
            <a:ext cx="2003174" cy="5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6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78636-05D2-4F27-9D9A-F51479DE550B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04F5A-2696-4292-992D-48FEE6777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6" t="57419" r="33819" b="10867"/>
          <a:stretch/>
        </p:blipFill>
        <p:spPr>
          <a:xfrm>
            <a:off x="2148114" y="62941"/>
            <a:ext cx="4622800" cy="50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51A48-A4D0-4F22-8FBB-3A01B40A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3"/>
          <a:stretch/>
        </p:blipFill>
        <p:spPr>
          <a:xfrm>
            <a:off x="1726187" y="1626957"/>
            <a:ext cx="5691627" cy="1802359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C25C09B-E94A-4658-9BE6-8AAC7FE81E5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Ronde van de virtuele tafel</a:t>
            </a:r>
          </a:p>
        </p:txBody>
      </p:sp>
    </p:spTree>
    <p:extLst>
      <p:ext uri="{BB962C8B-B14F-4D97-AF65-F5344CB8AC3E}">
        <p14:creationId xmlns:p14="http://schemas.microsoft.com/office/powerpoint/2010/main" val="1069114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87D857-BD03-497C-9D43-75294D791435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0D0A34-ABBE-4CF1-B179-15777D51CEA4}"/>
              </a:ext>
            </a:extLst>
          </p:cNvPr>
          <p:cNvGrpSpPr/>
          <p:nvPr/>
        </p:nvGrpSpPr>
        <p:grpSpPr>
          <a:xfrm>
            <a:off x="423173" y="160175"/>
            <a:ext cx="8482339" cy="4633333"/>
            <a:chOff x="423173" y="160175"/>
            <a:chExt cx="8482339" cy="46333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34A983-1B6C-4D97-BD73-A0BBF8B4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4" t="36512" r="82463" b="59636"/>
            <a:stretch/>
          </p:blipFill>
          <p:spPr>
            <a:xfrm>
              <a:off x="7374496" y="4010328"/>
              <a:ext cx="1531016" cy="56605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C9DF2F-E520-4B09-8FA5-D80BE856E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00" t="20047" r="40075" b="76619"/>
            <a:stretch/>
          </p:blipFill>
          <p:spPr>
            <a:xfrm>
              <a:off x="5095856" y="2702723"/>
              <a:ext cx="2003174" cy="58528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D9A135-1EE2-4A38-86CD-57AEEF96D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30" t="28623" r="41122" b="68063"/>
            <a:stretch/>
          </p:blipFill>
          <p:spPr>
            <a:xfrm>
              <a:off x="5455187" y="4016712"/>
              <a:ext cx="1284514" cy="5516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0FD6A0-0D55-47B5-BAA9-51BD7C7B0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31" b="63355"/>
            <a:stretch/>
          </p:blipFill>
          <p:spPr>
            <a:xfrm flipH="1">
              <a:off x="6001552" y="3288307"/>
              <a:ext cx="191783" cy="72840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4C6605C-8D4F-4E1C-A891-7B6F637ED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15" t="35496" r="72311" b="58490"/>
            <a:stretch/>
          </p:blipFill>
          <p:spPr>
            <a:xfrm>
              <a:off x="423173" y="3792373"/>
              <a:ext cx="1153886" cy="10011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9631524-AD4E-4076-9271-6AC4B4190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628" t="27910" r="56509" b="68823"/>
            <a:stretch/>
          </p:blipFill>
          <p:spPr>
            <a:xfrm>
              <a:off x="2696738" y="3967075"/>
              <a:ext cx="1284514" cy="6382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813AB7-522C-4EDD-8533-DD44CAFAE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98" t="20504" r="55605" b="76172"/>
            <a:stretch/>
          </p:blipFill>
          <p:spPr>
            <a:xfrm>
              <a:off x="2466834" y="2806659"/>
              <a:ext cx="1726977" cy="6150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F0B03A-B61E-4C56-A5BC-A73E2567F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3243347" y="3428976"/>
              <a:ext cx="193427" cy="53476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E948B9-033F-41D5-A187-E1326A20E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475285" y="1676012"/>
              <a:ext cx="193427" cy="534766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27B6CE-321B-4BD2-BFFC-2C7526E7FBED}"/>
                </a:ext>
              </a:extLst>
            </p:cNvPr>
            <p:cNvCxnSpPr>
              <a:stCxn id="26" idx="3"/>
              <a:endCxn id="13" idx="1"/>
            </p:cNvCxnSpPr>
            <p:nvPr/>
          </p:nvCxnSpPr>
          <p:spPr>
            <a:xfrm>
              <a:off x="6739701" y="4292525"/>
              <a:ext cx="634795" cy="8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6D8FD5-7C0A-4A57-AA13-3CDED040BF19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1596571" y="4286203"/>
              <a:ext cx="1100167" cy="67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4BB2D82-DD96-4C9B-84E8-2310A6B6B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055" t="7713" r="47534" b="83869"/>
            <a:stretch/>
          </p:blipFill>
          <p:spPr>
            <a:xfrm>
              <a:off x="3743290" y="160175"/>
              <a:ext cx="1657419" cy="1519556"/>
            </a:xfrm>
            <a:prstGeom prst="rect">
              <a:avLst/>
            </a:prstGeom>
          </p:spPr>
        </p:pic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821A43F4-0E4D-4E54-8686-5256A594DD1E}"/>
                </a:ext>
              </a:extLst>
            </p:cNvPr>
            <p:cNvCxnSpPr>
              <a:stCxn id="19" idx="0"/>
              <a:endCxn id="42" idx="2"/>
            </p:cNvCxnSpPr>
            <p:nvPr/>
          </p:nvCxnSpPr>
          <p:spPr>
            <a:xfrm rot="5400000" flipH="1" flipV="1">
              <a:off x="3653220" y="1887882"/>
              <a:ext cx="595881" cy="1241675"/>
            </a:xfrm>
            <a:prstGeom prst="bentConnector3">
              <a:avLst>
                <a:gd name="adj1" fmla="val 6339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8B293312-D9CF-4C70-85D6-8316ED5E55B6}"/>
                </a:ext>
              </a:extLst>
            </p:cNvPr>
            <p:cNvCxnSpPr>
              <a:stCxn id="20" idx="0"/>
              <a:endCxn id="42" idx="2"/>
            </p:cNvCxnSpPr>
            <p:nvPr/>
          </p:nvCxnSpPr>
          <p:spPr>
            <a:xfrm rot="16200000" flipV="1">
              <a:off x="5088749" y="1694028"/>
              <a:ext cx="491945" cy="1525445"/>
            </a:xfrm>
            <a:prstGeom prst="bentConnector3">
              <a:avLst>
                <a:gd name="adj1" fmla="val 5590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7E990D-FAEB-4403-9BB5-3D0E1E40F732}"/>
              </a:ext>
            </a:extLst>
          </p:cNvPr>
          <p:cNvSpPr txBox="1"/>
          <p:nvPr/>
        </p:nvSpPr>
        <p:spPr>
          <a:xfrm>
            <a:off x="2164925" y="4094397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+Observatie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3B13B-79A0-44C5-AB7E-17AA1C6CFB32}"/>
              </a:ext>
            </a:extLst>
          </p:cNvPr>
          <p:cNvSpPr txBox="1"/>
          <p:nvPr/>
        </p:nvSpPr>
        <p:spPr>
          <a:xfrm>
            <a:off x="1889836" y="4477898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BC766-AEE7-4931-9A9E-64D6DDAB1E5E}"/>
              </a:ext>
            </a:extLst>
          </p:cNvPr>
          <p:cNvSpPr txBox="1"/>
          <p:nvPr/>
        </p:nvSpPr>
        <p:spPr>
          <a:xfrm>
            <a:off x="6515216" y="41218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+BoringLog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C378B5-8ED0-4A25-ADD5-A9A7501FB008}"/>
              </a:ext>
            </a:extLst>
          </p:cNvPr>
          <p:cNvSpPr txBox="1"/>
          <p:nvPr/>
        </p:nvSpPr>
        <p:spPr>
          <a:xfrm>
            <a:off x="4634480" y="444719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3E9A24-9D88-429F-A4FA-FDF8CE3DC581}"/>
              </a:ext>
            </a:extLst>
          </p:cNvPr>
          <p:cNvSpPr txBox="1"/>
          <p:nvPr/>
        </p:nvSpPr>
        <p:spPr>
          <a:xfrm>
            <a:off x="7057098" y="4315637"/>
            <a:ext cx="4539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6E181C-96C1-4659-BD78-F071749AC14B}"/>
              </a:ext>
            </a:extLst>
          </p:cNvPr>
          <p:cNvSpPr txBox="1"/>
          <p:nvPr/>
        </p:nvSpPr>
        <p:spPr>
          <a:xfrm>
            <a:off x="7148316" y="4130971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136952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3C8F3-FF9E-4013-B52D-F88CD63E5EEF}"/>
              </a:ext>
            </a:extLst>
          </p:cNvPr>
          <p:cNvSpPr txBox="1"/>
          <p:nvPr/>
        </p:nvSpPr>
        <p:spPr>
          <a:xfrm>
            <a:off x="2974413" y="1410163"/>
            <a:ext cx="10871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+gegenereerdeObservatie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BF4DB-0E69-4721-A025-FCA5B28B66FF}"/>
              </a:ext>
            </a:extLst>
          </p:cNvPr>
          <p:cNvSpPr txBox="1"/>
          <p:nvPr/>
        </p:nvSpPr>
        <p:spPr>
          <a:xfrm>
            <a:off x="2998392" y="1252393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0..*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81A64-B7B8-4FB8-95DB-3A9D318AF130}"/>
              </a:ext>
            </a:extLst>
          </p:cNvPr>
          <p:cNvSpPr txBox="1"/>
          <p:nvPr/>
        </p:nvSpPr>
        <p:spPr>
          <a:xfrm>
            <a:off x="5163415" y="1395786"/>
            <a:ext cx="5790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+procedure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0161E-E17A-4B58-A6C9-6F3F6B9485CA}"/>
              </a:ext>
            </a:extLst>
          </p:cNvPr>
          <p:cNvSpPr txBox="1"/>
          <p:nvPr/>
        </p:nvSpPr>
        <p:spPr>
          <a:xfrm>
            <a:off x="4250930" y="1253379"/>
            <a:ext cx="7168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GebruiktProces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676D1-4795-4A62-B45A-388A04670A3A}"/>
              </a:ext>
            </a:extLst>
          </p:cNvPr>
          <p:cNvSpPr txBox="1"/>
          <p:nvPr/>
        </p:nvSpPr>
        <p:spPr>
          <a:xfrm>
            <a:off x="5434524" y="1226850"/>
            <a:ext cx="3369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9E458-B5DF-46D6-AC4C-AAF510B63EF6}"/>
              </a:ext>
            </a:extLst>
          </p:cNvPr>
          <p:cNvSpPr txBox="1"/>
          <p:nvPr/>
        </p:nvSpPr>
        <p:spPr>
          <a:xfrm>
            <a:off x="5830251" y="3475942"/>
            <a:ext cx="76495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+acquisitie    0..1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9E3A8-B3CF-4FC5-A8D3-E59D60FC79A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B839D4-96F6-47F4-9C3B-0C437AB169F0}"/>
              </a:ext>
            </a:extLst>
          </p:cNvPr>
          <p:cNvGrpSpPr/>
          <p:nvPr/>
        </p:nvGrpSpPr>
        <p:grpSpPr>
          <a:xfrm>
            <a:off x="1377464" y="650385"/>
            <a:ext cx="5804306" cy="4012961"/>
            <a:chOff x="1377464" y="650385"/>
            <a:chExt cx="5804306" cy="40129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DB873A-94FB-49D7-835D-71DBD18D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621" t="37489" r="25980" b="57055"/>
            <a:stretch/>
          </p:blipFill>
          <p:spPr>
            <a:xfrm>
              <a:off x="5452918" y="3633975"/>
              <a:ext cx="1728852" cy="10293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8C2E8F-9281-430A-B84B-20096D097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257" t="28741" r="26530" b="67878"/>
            <a:stretch/>
          </p:blipFill>
          <p:spPr>
            <a:xfrm>
              <a:off x="5555343" y="2203865"/>
              <a:ext cx="1524000" cy="720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1045E5-9B22-4808-A752-EFB26B55B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339" t="18566" r="27058" b="78152"/>
            <a:stretch/>
          </p:blipFill>
          <p:spPr>
            <a:xfrm>
              <a:off x="5696858" y="1062639"/>
              <a:ext cx="1240971" cy="666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35461A-3F7F-478E-B7BB-34AF2FAAA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55" t="7713" r="47534" b="83869"/>
            <a:stretch/>
          </p:blipFill>
          <p:spPr>
            <a:xfrm>
              <a:off x="1377464" y="650385"/>
              <a:ext cx="1657419" cy="15195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81F79C-2E09-4D34-A6CC-FAAA5890C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0" b="64991"/>
            <a:stretch/>
          </p:blipFill>
          <p:spPr>
            <a:xfrm flipH="1">
              <a:off x="6219370" y="1728933"/>
              <a:ext cx="194686" cy="474932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1F7C4FA-D436-4D9F-97E9-B19C04039CA5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3034883" y="1395786"/>
              <a:ext cx="2661975" cy="143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0E4D3E-3B32-48C8-9E2D-B89793D4E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62" t="32063" r="28359" b="63454"/>
            <a:stretch/>
          </p:blipFill>
          <p:spPr>
            <a:xfrm flipH="1">
              <a:off x="6237754" y="2917433"/>
              <a:ext cx="157917" cy="720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404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Ondergrond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A3C85-F7C1-430F-9C1E-6B67C8263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39" b="10264"/>
          <a:stretch/>
        </p:blipFill>
        <p:spPr>
          <a:xfrm>
            <a:off x="377766" y="42787"/>
            <a:ext cx="6845504" cy="4848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1C8C71-D7D2-4C0B-8033-E2DA9C25987E}"/>
              </a:ext>
            </a:extLst>
          </p:cNvPr>
          <p:cNvSpPr/>
          <p:nvPr/>
        </p:nvSpPr>
        <p:spPr>
          <a:xfrm>
            <a:off x="428171" y="957943"/>
            <a:ext cx="711200" cy="914400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6EE07-84BA-4842-9005-A8B9F216E4ED}"/>
              </a:ext>
            </a:extLst>
          </p:cNvPr>
          <p:cNvSpPr/>
          <p:nvPr/>
        </p:nvSpPr>
        <p:spPr>
          <a:xfrm>
            <a:off x="1393370" y="2481943"/>
            <a:ext cx="624115" cy="399144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D72A4F-51AF-4EDB-90EA-D2409BC8D8AB}"/>
              </a:ext>
            </a:extLst>
          </p:cNvPr>
          <p:cNvSpPr/>
          <p:nvPr/>
        </p:nvSpPr>
        <p:spPr>
          <a:xfrm>
            <a:off x="500742" y="2474686"/>
            <a:ext cx="624115" cy="399144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843AC-726C-47E1-BAAA-A8CBAC4CA765}"/>
              </a:ext>
            </a:extLst>
          </p:cNvPr>
          <p:cNvSpPr/>
          <p:nvPr/>
        </p:nvSpPr>
        <p:spPr>
          <a:xfrm>
            <a:off x="1402032" y="2002970"/>
            <a:ext cx="600939" cy="225255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751D8-B820-4514-93AB-45297FD90F78}"/>
              </a:ext>
            </a:extLst>
          </p:cNvPr>
          <p:cNvSpPr/>
          <p:nvPr/>
        </p:nvSpPr>
        <p:spPr>
          <a:xfrm>
            <a:off x="1409289" y="1492997"/>
            <a:ext cx="579168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243B2-0E89-456B-85AE-75F7529F5531}"/>
              </a:ext>
            </a:extLst>
          </p:cNvPr>
          <p:cNvSpPr/>
          <p:nvPr/>
        </p:nvSpPr>
        <p:spPr>
          <a:xfrm>
            <a:off x="2396260" y="1026184"/>
            <a:ext cx="579168" cy="33090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56901-DB92-4B7D-80C5-9171CB5AD1A6}"/>
              </a:ext>
            </a:extLst>
          </p:cNvPr>
          <p:cNvSpPr/>
          <p:nvPr/>
        </p:nvSpPr>
        <p:spPr>
          <a:xfrm>
            <a:off x="2532743" y="1944755"/>
            <a:ext cx="377371" cy="330903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B98E0-E256-4441-972C-925D7804814E}"/>
              </a:ext>
            </a:extLst>
          </p:cNvPr>
          <p:cNvSpPr/>
          <p:nvPr/>
        </p:nvSpPr>
        <p:spPr>
          <a:xfrm>
            <a:off x="1314945" y="1079330"/>
            <a:ext cx="762001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6BA62-FB8A-494E-863D-E0F92B4B26C0}"/>
              </a:ext>
            </a:extLst>
          </p:cNvPr>
          <p:cNvSpPr/>
          <p:nvPr/>
        </p:nvSpPr>
        <p:spPr>
          <a:xfrm>
            <a:off x="1915886" y="564364"/>
            <a:ext cx="465860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F0C0E-FE1D-4A4E-8C7E-B288807092F2}"/>
              </a:ext>
            </a:extLst>
          </p:cNvPr>
          <p:cNvSpPr/>
          <p:nvPr/>
        </p:nvSpPr>
        <p:spPr>
          <a:xfrm>
            <a:off x="2410774" y="3220478"/>
            <a:ext cx="753340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7CBBD-94D4-4139-A0BB-BA204F1CEDAC}"/>
              </a:ext>
            </a:extLst>
          </p:cNvPr>
          <p:cNvSpPr/>
          <p:nvPr/>
        </p:nvSpPr>
        <p:spPr>
          <a:xfrm>
            <a:off x="1336715" y="3215198"/>
            <a:ext cx="615455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F52EC1-A6C9-487A-803E-2FDAB693CF37}"/>
              </a:ext>
            </a:extLst>
          </p:cNvPr>
          <p:cNvSpPr/>
          <p:nvPr/>
        </p:nvSpPr>
        <p:spPr>
          <a:xfrm>
            <a:off x="2193058" y="3618454"/>
            <a:ext cx="1145227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3E1B95-1C5A-43AC-94E1-F49388E96947}"/>
              </a:ext>
            </a:extLst>
          </p:cNvPr>
          <p:cNvSpPr/>
          <p:nvPr/>
        </p:nvSpPr>
        <p:spPr>
          <a:xfrm>
            <a:off x="1168399" y="3628865"/>
            <a:ext cx="937575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04D4C6-BB44-44B2-A12F-52CFC5ED4E46}"/>
              </a:ext>
            </a:extLst>
          </p:cNvPr>
          <p:cNvSpPr/>
          <p:nvPr/>
        </p:nvSpPr>
        <p:spPr>
          <a:xfrm>
            <a:off x="3490686" y="2097314"/>
            <a:ext cx="602343" cy="239486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7CFEC5-D9A4-4AB9-B3EE-519F262C334E}"/>
              </a:ext>
            </a:extLst>
          </p:cNvPr>
          <p:cNvSpPr/>
          <p:nvPr/>
        </p:nvSpPr>
        <p:spPr>
          <a:xfrm>
            <a:off x="3476171" y="2641249"/>
            <a:ext cx="624115" cy="23258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274E04-15FD-43ED-BCC5-1BF8FB1BA3C8}"/>
              </a:ext>
            </a:extLst>
          </p:cNvPr>
          <p:cNvSpPr/>
          <p:nvPr/>
        </p:nvSpPr>
        <p:spPr>
          <a:xfrm>
            <a:off x="4376057" y="2097421"/>
            <a:ext cx="624115" cy="224866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CFF5E9-91F1-4C76-87A4-F91FE92D4CDF}"/>
              </a:ext>
            </a:extLst>
          </p:cNvPr>
          <p:cNvSpPr/>
          <p:nvPr/>
        </p:nvSpPr>
        <p:spPr>
          <a:xfrm>
            <a:off x="4455887" y="2641248"/>
            <a:ext cx="457199" cy="23258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FD7BE1-2AED-4F15-AC80-E7FA6977ADDE}"/>
              </a:ext>
            </a:extLst>
          </p:cNvPr>
          <p:cNvSpPr/>
          <p:nvPr/>
        </p:nvSpPr>
        <p:spPr>
          <a:xfrm>
            <a:off x="5174343" y="2641249"/>
            <a:ext cx="780143" cy="225323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188942-F16B-43F4-AEA0-8DF2426FF7D1}"/>
              </a:ext>
            </a:extLst>
          </p:cNvPr>
          <p:cNvSpPr/>
          <p:nvPr/>
        </p:nvSpPr>
        <p:spPr>
          <a:xfrm>
            <a:off x="3999388" y="1524000"/>
            <a:ext cx="376669" cy="23258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102559-5968-4E6B-A238-D1EABBB96D5A}"/>
              </a:ext>
            </a:extLst>
          </p:cNvPr>
          <p:cNvSpPr/>
          <p:nvPr/>
        </p:nvSpPr>
        <p:spPr>
          <a:xfrm>
            <a:off x="5185930" y="2090057"/>
            <a:ext cx="754042" cy="23258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1426BB-3072-43EE-9D78-12B1C2A3BF30}"/>
              </a:ext>
            </a:extLst>
          </p:cNvPr>
          <p:cNvSpPr/>
          <p:nvPr/>
        </p:nvSpPr>
        <p:spPr>
          <a:xfrm flipV="1">
            <a:off x="5341257" y="1574796"/>
            <a:ext cx="449943" cy="19664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471F40-C342-49F7-8814-D00020FD14A9}"/>
              </a:ext>
            </a:extLst>
          </p:cNvPr>
          <p:cNvSpPr/>
          <p:nvPr/>
        </p:nvSpPr>
        <p:spPr>
          <a:xfrm>
            <a:off x="3920260" y="1121000"/>
            <a:ext cx="535628" cy="224866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E9DCD2-F256-4CEA-807F-B9E686FE33AB}"/>
              </a:ext>
            </a:extLst>
          </p:cNvPr>
          <p:cNvSpPr/>
          <p:nvPr/>
        </p:nvSpPr>
        <p:spPr>
          <a:xfrm>
            <a:off x="5250893" y="1099623"/>
            <a:ext cx="624115" cy="212288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01E2E3-A14C-49EC-ADB0-797279B2646B}"/>
              </a:ext>
            </a:extLst>
          </p:cNvPr>
          <p:cNvSpPr/>
          <p:nvPr/>
        </p:nvSpPr>
        <p:spPr>
          <a:xfrm>
            <a:off x="4684487" y="428090"/>
            <a:ext cx="501444" cy="464540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295A8D-8A03-4146-987F-5AD527EA1967}"/>
              </a:ext>
            </a:extLst>
          </p:cNvPr>
          <p:cNvSpPr/>
          <p:nvPr/>
        </p:nvSpPr>
        <p:spPr>
          <a:xfrm flipV="1">
            <a:off x="6731354" y="1022675"/>
            <a:ext cx="358876" cy="19664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FA1412-0624-4C73-B54D-12B61801C5B6}"/>
              </a:ext>
            </a:extLst>
          </p:cNvPr>
          <p:cNvSpPr/>
          <p:nvPr/>
        </p:nvSpPr>
        <p:spPr>
          <a:xfrm flipV="1">
            <a:off x="6731354" y="1574795"/>
            <a:ext cx="376669" cy="19664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6DF39D-8A6D-423C-8F8F-E9F91CBEEE4D}"/>
              </a:ext>
            </a:extLst>
          </p:cNvPr>
          <p:cNvSpPr/>
          <p:nvPr/>
        </p:nvSpPr>
        <p:spPr>
          <a:xfrm flipV="1">
            <a:off x="6657726" y="2060348"/>
            <a:ext cx="541360" cy="28370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8471B9-3F6E-4029-8AE8-8396237A066D}"/>
              </a:ext>
            </a:extLst>
          </p:cNvPr>
          <p:cNvSpPr/>
          <p:nvPr/>
        </p:nvSpPr>
        <p:spPr>
          <a:xfrm>
            <a:off x="5994400" y="4088463"/>
            <a:ext cx="457200" cy="39645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19F6C-B874-433B-AB20-8BD50B65DD2A}"/>
              </a:ext>
            </a:extLst>
          </p:cNvPr>
          <p:cNvSpPr/>
          <p:nvPr/>
        </p:nvSpPr>
        <p:spPr>
          <a:xfrm>
            <a:off x="4905829" y="4182524"/>
            <a:ext cx="345064" cy="2248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5C0F05-D6E3-47F8-A30E-890C6EE4C466}"/>
              </a:ext>
            </a:extLst>
          </p:cNvPr>
          <p:cNvSpPr/>
          <p:nvPr/>
        </p:nvSpPr>
        <p:spPr>
          <a:xfrm>
            <a:off x="5185930" y="3650776"/>
            <a:ext cx="307727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DC6ED6-D778-4A20-8A08-260A239958AC}"/>
              </a:ext>
            </a:extLst>
          </p:cNvPr>
          <p:cNvSpPr/>
          <p:nvPr/>
        </p:nvSpPr>
        <p:spPr>
          <a:xfrm>
            <a:off x="5713784" y="3650776"/>
            <a:ext cx="233445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10DBBF-B9E4-4869-B91D-DF767931D107}"/>
              </a:ext>
            </a:extLst>
          </p:cNvPr>
          <p:cNvSpPr/>
          <p:nvPr/>
        </p:nvSpPr>
        <p:spPr>
          <a:xfrm>
            <a:off x="5483473" y="3142255"/>
            <a:ext cx="230311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A770AA-196E-4BE4-923E-09DCC65E3817}"/>
              </a:ext>
            </a:extLst>
          </p:cNvPr>
          <p:cNvSpPr/>
          <p:nvPr/>
        </p:nvSpPr>
        <p:spPr>
          <a:xfrm>
            <a:off x="4905829" y="4668384"/>
            <a:ext cx="307727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D6D4B6-137A-460E-BACD-D6FEE8C8860A}"/>
              </a:ext>
            </a:extLst>
          </p:cNvPr>
          <p:cNvSpPr/>
          <p:nvPr/>
        </p:nvSpPr>
        <p:spPr>
          <a:xfrm>
            <a:off x="6060064" y="4668384"/>
            <a:ext cx="307727" cy="19261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6613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86615"/>
              </p:ext>
            </p:extLst>
          </p:nvPr>
        </p:nvGraphicFramePr>
        <p:xfrm>
          <a:off x="1019737" y="938490"/>
          <a:ext cx="6583417" cy="7823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7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397835"/>
              </p:ext>
            </p:extLst>
          </p:nvPr>
        </p:nvGraphicFramePr>
        <p:xfrm>
          <a:off x="1019737" y="938490"/>
          <a:ext cx="6583417" cy="11938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52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08060"/>
              </p:ext>
            </p:extLst>
          </p:nvPr>
        </p:nvGraphicFramePr>
        <p:xfrm>
          <a:off x="1019737" y="938490"/>
          <a:ext cx="6583417" cy="16052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301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59840"/>
              </p:ext>
            </p:extLst>
          </p:nvPr>
        </p:nvGraphicFramePr>
        <p:xfrm>
          <a:off x="1019737" y="938490"/>
          <a:ext cx="6583417" cy="20167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behouden de termen BoringLog en BoringInterval omdat we enkel Boringen interpreteren.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681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21820"/>
              </p:ext>
            </p:extLst>
          </p:nvPr>
        </p:nvGraphicFramePr>
        <p:xfrm>
          <a:off x="1019737" y="938490"/>
          <a:ext cx="6583417" cy="2428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behouden de termen BoringLog en BoringInterval omdat we enkel Boringen interpreteren.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link tussen Boring en BoringInterval is niet rechtstreeks, maar verloopt via BoringLog.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2514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94994"/>
              </p:ext>
            </p:extLst>
          </p:nvPr>
        </p:nvGraphicFramePr>
        <p:xfrm>
          <a:off x="1019737" y="938490"/>
          <a:ext cx="6583417" cy="27990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behouden de termen BoringLog en BoringInterval omdat we enkel Boringen interpreteren.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link tussen Boring en BoringInterval is niet rechtstreeks, maar verloopt via BoringLog.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Eenzelfde BoringLog kan op meerdere Boringen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528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77828"/>
              </p:ext>
            </p:extLst>
          </p:nvPr>
        </p:nvGraphicFramePr>
        <p:xfrm>
          <a:off x="1019737" y="938490"/>
          <a:ext cx="6583417" cy="32105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behouden de termen BoringLog en BoringInterval omdat we enkel Boringen interpreteren.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link tussen Boring en BoringInterval is niet rechtstreeks, maar verloopt via BoringLog.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Eenzelfde BoringLog kan op meerdere Boringen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associatie tussen Grondmonsters en BoringLog verloopt via ObservatieContext.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10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Aanleiding en context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Marleen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Vandamme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Databank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Ondergrond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7626EFE-F012-49A8-B625-9E91790C0110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760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/>
        </p:nvGraphicFramePr>
        <p:xfrm>
          <a:off x="1019737" y="938490"/>
          <a:ext cx="6583417" cy="35814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letterlijke vertaling van </a:t>
                      </a:r>
                      <a:r>
                        <a:rPr lang="nl-BE" sz="1050" b="1" dirty="0"/>
                        <a:t>Borehole</a:t>
                      </a:r>
                      <a:r>
                        <a:rPr lang="nl-BE" sz="1050" dirty="0"/>
                        <a:t> uit INSPIRE is </a:t>
                      </a:r>
                      <a:r>
                        <a:rPr lang="nl-BE" sz="1050" b="1" dirty="0"/>
                        <a:t>Boorgat</a:t>
                      </a:r>
                      <a:r>
                        <a:rPr lang="nl-BE" sz="1050" dirty="0"/>
                        <a:t>, maar we behouden de term </a:t>
                      </a:r>
                      <a:r>
                        <a:rPr lang="nl-BE" sz="1050" b="1" dirty="0"/>
                        <a:t>Boring</a:t>
                      </a:r>
                      <a:r>
                        <a:rPr lang="nl-BE" sz="105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beschouwen Interpretatie als een Observatie van het type BoringLog. (subklasse van een RuimtelijkBereikObservatie)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specialiseren Boring naar Grondboring en brengen de noodzakelijke attributen over en Boring brengen we over naar een apart AP.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We behouden de termen BoringLog en BoringInterval omdat we enkel Boringen interpreteren.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link tussen Boring en BoringInterval is niet rechtstreeks, maar verloopt via BoringLog.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Eenzelfde BoringLog kan op meerdere Boringen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associatie tussen Grondmonsters en BoringLog verloopt via ObservatieContext.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Term BoringLog aanpassen. Suggesties?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1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39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448787"/>
              </p:ext>
            </p:extLst>
          </p:nvPr>
        </p:nvGraphicFramePr>
        <p:xfrm>
          <a:off x="1019737" y="936398"/>
          <a:ext cx="6583417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25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739828"/>
              </p:ext>
            </p:extLst>
          </p:nvPr>
        </p:nvGraphicFramePr>
        <p:xfrm>
          <a:off x="1019737" y="936398"/>
          <a:ext cx="6583417" cy="1112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1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98902"/>
              </p:ext>
            </p:extLst>
          </p:nvPr>
        </p:nvGraphicFramePr>
        <p:xfrm>
          <a:off x="1019737" y="936398"/>
          <a:ext cx="6583417" cy="1483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9820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87109"/>
              </p:ext>
            </p:extLst>
          </p:nvPr>
        </p:nvGraphicFramePr>
        <p:xfrm>
          <a:off x="1019737" y="936398"/>
          <a:ext cx="6583417" cy="1894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358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75173"/>
              </p:ext>
            </p:extLst>
          </p:nvPr>
        </p:nvGraphicFramePr>
        <p:xfrm>
          <a:off x="1019737" y="936398"/>
          <a:ext cx="6583417" cy="2265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Observatie zonder BemonsteringsObject is niet mogelijk.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869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88654"/>
              </p:ext>
            </p:extLst>
          </p:nvPr>
        </p:nvGraphicFramePr>
        <p:xfrm>
          <a:off x="1019737" y="936398"/>
          <a:ext cx="6583417" cy="26771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Observatie zonder BemonsteringsObject is niet mogelijk.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Grondmonster hoeft niet louter d.m.v. een RuimtelijkBemonsteringsObject (e.g. Boring) bekomen te worden.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937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90317"/>
              </p:ext>
            </p:extLst>
          </p:nvPr>
        </p:nvGraphicFramePr>
        <p:xfrm>
          <a:off x="1019737" y="936398"/>
          <a:ext cx="6583417" cy="30480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Observatie zonder BemonsteringsObject is niet mogelijk.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Grondmonster hoeft niet louter d.m.v. een RuimtelijkBemonsteringsObject (e.g. Boring) bekomen te worden.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BoringLog hoeft niet steeds op een Boring te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409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102524"/>
              </p:ext>
            </p:extLst>
          </p:nvPr>
        </p:nvGraphicFramePr>
        <p:xfrm>
          <a:off x="1019737" y="936398"/>
          <a:ext cx="6583417" cy="34594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Observatie zonder BemonsteringsObject is niet mogelijk.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Grondmonster hoeft niet louter d.m.v. een RuimtelijkBemonsteringsObject (e.g. Boring) bekomen te worden.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BoringLog hoeft niet steeds op een Boring te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Andere typen RuimtelijkeBemonsteringsObjecten toevoegen. Welke moeten zeker meegenomen worden?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703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(2)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/>
        </p:nvGraphicFramePr>
        <p:xfrm>
          <a:off x="1019737" y="936398"/>
          <a:ext cx="6583417" cy="38303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geometrie van de Boring is niet optioneel.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proefuitvoering is een AnalytischeSessie.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Bemonsteringsproces en VoorbereidendeStap zijn subklassen buiten scope.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Grondmonsters kunnen met Grondmonsters geassocieerd worden via Bemonsteringscomplex. (idem voor Boringen)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Observatie zonder BemonsteringsObject is niet mogelijk.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Grondmonster hoeft niet louter d.m.v. een RuimtelijkBemonsteringsObject (e.g. Boring) bekomen te worden.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BoringLog hoeft niet steeds op een Boring te slaan.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Andere typen RuimtelijkeBemonsteringsObjecten toevoegen. Welke moeten zeker meegenomen worden?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Het AP hernoemen naar Geologie. Andere suggesties?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63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1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A64380F2-1081-4994-9FF9-80CFE5149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063" y="1063700"/>
            <a:ext cx="5593981" cy="2696585"/>
          </a:xfrm>
          <a:prstGeom prst="rect">
            <a:avLst/>
          </a:prstGeom>
        </p:spPr>
      </p:pic>
      <p:pic>
        <p:nvPicPr>
          <p:cNvPr id="5" name="Afbeelding 4">
            <a:hlinkClick r:id="rId4"/>
            <a:extLst>
              <a:ext uri="{FF2B5EF4-FFF2-40B4-BE49-F238E27FC236}">
                <a16:creationId xmlns:a16="http://schemas.microsoft.com/office/drawing/2014/main" id="{C91212A0-DDAB-4BA5-85D7-DECC710B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51" y="1404000"/>
            <a:ext cx="2929130" cy="2662500"/>
          </a:xfrm>
          <a:prstGeom prst="rect">
            <a:avLst/>
          </a:prstGeom>
        </p:spPr>
      </p:pic>
      <p:pic>
        <p:nvPicPr>
          <p:cNvPr id="9" name="Afbeelding 8">
            <a:hlinkClick r:id="rId6"/>
            <a:extLst>
              <a:ext uri="{FF2B5EF4-FFF2-40B4-BE49-F238E27FC236}">
                <a16:creationId xmlns:a16="http://schemas.microsoft.com/office/drawing/2014/main" id="{D827A9E6-9F53-42D0-AC71-37F3827EF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26" y="3940670"/>
            <a:ext cx="2451827" cy="1100455"/>
          </a:xfrm>
          <a:prstGeom prst="rect">
            <a:avLst/>
          </a:prstGeom>
        </p:spPr>
      </p:pic>
      <p:pic>
        <p:nvPicPr>
          <p:cNvPr id="10" name="Afbeelding 9">
            <a:hlinkClick r:id="rId8"/>
            <a:extLst>
              <a:ext uri="{FF2B5EF4-FFF2-40B4-BE49-F238E27FC236}">
                <a16:creationId xmlns:a16="http://schemas.microsoft.com/office/drawing/2014/main" id="{FE9F499E-BAAF-4895-B6CA-27F68F04D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275" y="3176768"/>
            <a:ext cx="3082528" cy="1167033"/>
          </a:xfrm>
          <a:prstGeom prst="rect">
            <a:avLst/>
          </a:prstGeom>
        </p:spPr>
      </p:pic>
      <p:pic>
        <p:nvPicPr>
          <p:cNvPr id="11" name="Afbeelding 10">
            <a:hlinkClick r:id="rId10"/>
            <a:extLst>
              <a:ext uri="{FF2B5EF4-FFF2-40B4-BE49-F238E27FC236}">
                <a16:creationId xmlns:a16="http://schemas.microsoft.com/office/drawing/2014/main" id="{3052B89C-B30C-41B4-BC18-FD9156CC2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471" y="3622858"/>
            <a:ext cx="1956467" cy="1067580"/>
          </a:xfrm>
          <a:prstGeom prst="rect">
            <a:avLst/>
          </a:prstGeom>
        </p:spPr>
      </p:pic>
      <p:pic>
        <p:nvPicPr>
          <p:cNvPr id="12" name="Afbeelding 11">
            <a:hlinkClick r:id="rId12"/>
            <a:extLst>
              <a:ext uri="{FF2B5EF4-FFF2-40B4-BE49-F238E27FC236}">
                <a16:creationId xmlns:a16="http://schemas.microsoft.com/office/drawing/2014/main" id="{008392DA-069F-4E23-BE18-55898788E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964" y="4309149"/>
            <a:ext cx="2093507" cy="706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A76A73B-4AA0-4D62-B4D9-32C73005D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922" y="2880360"/>
            <a:ext cx="3580493" cy="702163"/>
          </a:xfrm>
          <a:prstGeom prst="rect">
            <a:avLst/>
          </a:prstGeom>
        </p:spPr>
      </p:pic>
      <p:sp>
        <p:nvSpPr>
          <p:cNvPr id="14" name="Google Shape;242;g71eeb774cb_0_278">
            <a:extLst>
              <a:ext uri="{FF2B5EF4-FFF2-40B4-BE49-F238E27FC236}">
                <a16:creationId xmlns:a16="http://schemas.microsoft.com/office/drawing/2014/main" id="{D828A5E6-9DFE-450E-AB2A-36050ADDDCC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verwante uitwisselingsformaten</a:t>
            </a:r>
          </a:p>
        </p:txBody>
      </p:sp>
    </p:spTree>
    <p:extLst>
      <p:ext uri="{BB962C8B-B14F-4D97-AF65-F5344CB8AC3E}">
        <p14:creationId xmlns:p14="http://schemas.microsoft.com/office/powerpoint/2010/main" val="26870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Zijn jullie akkoord met de aanpak?</a:t>
            </a:r>
            <a:br>
              <a:rPr lang="nl-NL" dirty="0"/>
            </a:br>
            <a:endParaRPr lang="nl-NL" dirty="0"/>
          </a:p>
          <a:p>
            <a:r>
              <a:rPr lang="nl-NL" dirty="0"/>
              <a:t>Zijn er (high-level) problemen?</a:t>
            </a:r>
            <a:br>
              <a:rPr lang="nl-NL" dirty="0"/>
            </a:br>
            <a:endParaRPr lang="nl-NL" dirty="0"/>
          </a:p>
          <a:p>
            <a:r>
              <a:rPr lang="nl-NL" dirty="0"/>
              <a:t>Wat verloopt moeilijk?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Nieuwe model Boring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5B6DF-622D-48BC-8933-7797BEBF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72" y="3551232"/>
            <a:ext cx="1357465" cy="1357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6BE66-96DD-4E0D-9491-551A86BD6FB5}"/>
              </a:ext>
            </a:extLst>
          </p:cNvPr>
          <p:cNvSpPr/>
          <p:nvPr/>
        </p:nvSpPr>
        <p:spPr>
          <a:xfrm>
            <a:off x="727586" y="3228619"/>
            <a:ext cx="3372465" cy="6452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>
                    <a:lumMod val="10000"/>
                  </a:schemeClr>
                </a:solidFill>
              </a:rPr>
              <a:t>Feedback via chat of handje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F6F42-43D6-4813-9CD4-3441EE62CD5B}"/>
              </a:ext>
            </a:extLst>
          </p:cNvPr>
          <p:cNvSpPr/>
          <p:nvPr/>
        </p:nvSpPr>
        <p:spPr>
          <a:xfrm>
            <a:off x="628651" y="4281948"/>
            <a:ext cx="1480368" cy="757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2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binnen, zitten, kop, koffie&#10;&#10;Beschrijving is gegenereerd met zeer hoge betrouwbaarheid">
            <a:extLst>
              <a:ext uri="{FF2B5EF4-FFF2-40B4-BE49-F238E27FC236}">
                <a16:creationId xmlns:a16="http://schemas.microsoft.com/office/drawing/2014/main" id="{8C1CE5FE-89AB-48B4-9B71-353A5A0D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9" y="-3955"/>
            <a:ext cx="8843721" cy="51610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03E812F-EF7A-457D-A77E-9853BCF63B80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Pauze!</a:t>
            </a:r>
          </a:p>
        </p:txBody>
      </p:sp>
    </p:spTree>
    <p:extLst>
      <p:ext uri="{BB962C8B-B14F-4D97-AF65-F5344CB8AC3E}">
        <p14:creationId xmlns:p14="http://schemas.microsoft.com/office/powerpoint/2010/main" val="223791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Bodem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024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Introductie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ISO: Observations &amp; Measurements als basis</a:t>
            </a:r>
          </a:p>
          <a:p>
            <a:pPr lvl="1"/>
            <a:endParaRPr lang="nl-NL" dirty="0"/>
          </a:p>
          <a:p>
            <a:r>
              <a:rPr lang="nl-NL" dirty="0"/>
              <a:t>Schema DOV ingepast</a:t>
            </a:r>
          </a:p>
          <a:p>
            <a:pPr lvl="1"/>
            <a:r>
              <a:rPr lang="nl-NL" dirty="0"/>
              <a:t>Klassen </a:t>
            </a:r>
            <a:r>
              <a:rPr lang="nl-NL"/>
              <a:t>&amp; attributen</a:t>
            </a:r>
          </a:p>
          <a:p>
            <a:pPr lvl="1"/>
            <a:r>
              <a:rPr lang="nl-NL"/>
              <a:t>Associaties</a:t>
            </a:r>
            <a:endParaRPr lang="nl-NL" dirty="0"/>
          </a:p>
          <a:p>
            <a:pPr lvl="1"/>
            <a:r>
              <a:rPr lang="nl-NL" dirty="0"/>
              <a:t>TODO</a:t>
            </a:r>
            <a:r>
              <a:rPr lang="nl-NL"/>
              <a:t>: datatypes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Bodem mapping naar:</a:t>
            </a:r>
          </a:p>
          <a:p>
            <a:pPr lvl="1"/>
            <a:r>
              <a:rPr lang="nl-NL" dirty="0"/>
              <a:t>INSPIRE soil</a:t>
            </a:r>
          </a:p>
          <a:p>
            <a:pPr lvl="2"/>
            <a:r>
              <a:rPr lang="nl-NL" dirty="0"/>
              <a:t>TODO: attributen</a:t>
            </a:r>
          </a:p>
          <a:p>
            <a:pPr lvl="1"/>
            <a:r>
              <a:rPr lang="nl-NL" dirty="0"/>
              <a:t>TODO: ISO: Bodemkwaliteit</a:t>
            </a:r>
          </a:p>
        </p:txBody>
      </p:sp>
    </p:spTree>
    <p:extLst>
      <p:ext uri="{BB962C8B-B14F-4D97-AF65-F5344CB8AC3E}">
        <p14:creationId xmlns:p14="http://schemas.microsoft.com/office/powerpoint/2010/main" val="13432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F480F-767F-4C96-95F9-5B59DFF3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47" y="0"/>
            <a:ext cx="4371153" cy="5143500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372D7C59-FF60-4852-A8DC-7D68781C20D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Oud model o.b.v. </a:t>
            </a:r>
            <a:br>
              <a:rPr lang="nl-BE" sz="3200" b="1">
                <a:latin typeface="FlandersArtSans-Bold" panose="00000800000000000000" pitchFamily="2" charset="0"/>
              </a:rPr>
            </a:br>
            <a:r>
              <a:rPr lang="nl-BE" sz="3200" b="1">
                <a:latin typeface="FlandersArtSans-Bold" panose="00000800000000000000" pitchFamily="2" charset="0"/>
              </a:rPr>
              <a:t>huidig DOV schema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821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84AF4-0CBD-462A-8AD0-10272139D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" t="2093" r="12872" b="19999"/>
          <a:stretch/>
        </p:blipFill>
        <p:spPr>
          <a:xfrm>
            <a:off x="1251073" y="1230827"/>
            <a:ext cx="6864227" cy="3749843"/>
          </a:xfrm>
          <a:prstGeom prst="rect">
            <a:avLst/>
          </a:prstGeom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0497850D-7E04-46AE-99A0-AD26853A0DD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Nieuw model</a:t>
            </a:r>
          </a:p>
        </p:txBody>
      </p:sp>
    </p:spTree>
    <p:extLst>
      <p:ext uri="{BB962C8B-B14F-4D97-AF65-F5344CB8AC3E}">
        <p14:creationId xmlns:p14="http://schemas.microsoft.com/office/powerpoint/2010/main" val="2678577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3438939" y="2144395"/>
            <a:ext cx="1644049" cy="1613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33F972-E996-406C-A55E-455EBE4A1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4605"/>
          <a:stretch/>
        </p:blipFill>
        <p:spPr>
          <a:xfrm flipH="1">
            <a:off x="4188758" y="3750734"/>
            <a:ext cx="127746" cy="5347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62D959-7EA7-43BB-8438-330462B11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58796" r="76060" b="37299"/>
          <a:stretch/>
        </p:blipFill>
        <p:spPr>
          <a:xfrm>
            <a:off x="4816522" y="4530359"/>
            <a:ext cx="551162" cy="436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B63AAF-C3D2-456A-85F7-24F19C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 t="58867" r="83138" b="37270"/>
          <a:stretch/>
        </p:blipFill>
        <p:spPr>
          <a:xfrm>
            <a:off x="3143103" y="4516972"/>
            <a:ext cx="591672" cy="46369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6D81FD9-F03C-4A6D-843F-6F17EF7A9A36}"/>
              </a:ext>
            </a:extLst>
          </p:cNvPr>
          <p:cNvCxnSpPr>
            <a:stCxn id="33" idx="0"/>
            <a:endCxn id="22" idx="2"/>
          </p:cNvCxnSpPr>
          <p:nvPr/>
        </p:nvCxnSpPr>
        <p:spPr>
          <a:xfrm rot="5400000" flipH="1" flipV="1">
            <a:off x="3730049" y="3994390"/>
            <a:ext cx="231472" cy="8136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9F5E24B-952F-4268-B33D-7167D9352CE6}"/>
              </a:ext>
            </a:extLst>
          </p:cNvPr>
          <p:cNvCxnSpPr>
            <a:stCxn id="32" idx="0"/>
            <a:endCxn id="22" idx="2"/>
          </p:cNvCxnSpPr>
          <p:nvPr/>
        </p:nvCxnSpPr>
        <p:spPr>
          <a:xfrm rot="16200000" flipV="1">
            <a:off x="4549938" y="3988194"/>
            <a:ext cx="244859" cy="839472"/>
          </a:xfrm>
          <a:prstGeom prst="bentConnector3">
            <a:avLst>
              <a:gd name="adj1" fmla="val 527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44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3438939" y="2144395"/>
            <a:ext cx="1644049" cy="1613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33F972-E996-406C-A55E-455EBE4A1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4605"/>
          <a:stretch/>
        </p:blipFill>
        <p:spPr>
          <a:xfrm flipH="1">
            <a:off x="4188758" y="3750734"/>
            <a:ext cx="127746" cy="5347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62D959-7EA7-43BB-8438-330462B11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58796" r="76060" b="37299"/>
          <a:stretch/>
        </p:blipFill>
        <p:spPr>
          <a:xfrm>
            <a:off x="4816522" y="4530359"/>
            <a:ext cx="551162" cy="436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B63AAF-C3D2-456A-85F7-24F19C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 t="58867" r="83138" b="37270"/>
          <a:stretch/>
        </p:blipFill>
        <p:spPr>
          <a:xfrm>
            <a:off x="3143103" y="4516972"/>
            <a:ext cx="591672" cy="46369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6D81FD9-F03C-4A6D-843F-6F17EF7A9A36}"/>
              </a:ext>
            </a:extLst>
          </p:cNvPr>
          <p:cNvCxnSpPr>
            <a:stCxn id="33" idx="0"/>
            <a:endCxn id="22" idx="2"/>
          </p:cNvCxnSpPr>
          <p:nvPr/>
        </p:nvCxnSpPr>
        <p:spPr>
          <a:xfrm rot="5400000" flipH="1" flipV="1">
            <a:off x="3730049" y="3994390"/>
            <a:ext cx="231472" cy="8136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9F5E24B-952F-4268-B33D-7167D9352CE6}"/>
              </a:ext>
            </a:extLst>
          </p:cNvPr>
          <p:cNvCxnSpPr>
            <a:stCxn id="32" idx="0"/>
            <a:endCxn id="22" idx="2"/>
          </p:cNvCxnSpPr>
          <p:nvPr/>
        </p:nvCxnSpPr>
        <p:spPr>
          <a:xfrm rot="16200000" flipV="1">
            <a:off x="4549938" y="3988194"/>
            <a:ext cx="244859" cy="839472"/>
          </a:xfrm>
          <a:prstGeom prst="bentConnector3">
            <a:avLst>
              <a:gd name="adj1" fmla="val 527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027E8B4-A566-47A6-B633-F99B506B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" t="41734" r="92473" b="49160"/>
          <a:stretch/>
        </p:blipFill>
        <p:spPr>
          <a:xfrm>
            <a:off x="497243" y="2168441"/>
            <a:ext cx="1644049" cy="15649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4BF30-268E-4649-BB01-3D813F30ACC3}"/>
              </a:ext>
            </a:extLst>
          </p:cNvPr>
          <p:cNvCxnSpPr>
            <a:stCxn id="19" idx="1"/>
            <a:endCxn id="34" idx="3"/>
          </p:cNvCxnSpPr>
          <p:nvPr/>
        </p:nvCxnSpPr>
        <p:spPr>
          <a:xfrm flipH="1" flipV="1">
            <a:off x="2141292" y="2950926"/>
            <a:ext cx="12976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0C2773-80CB-47EA-B35E-D608A5FE4D07}"/>
              </a:ext>
            </a:extLst>
          </p:cNvPr>
          <p:cNvSpPr txBox="1"/>
          <p:nvPr/>
        </p:nvSpPr>
        <p:spPr>
          <a:xfrm>
            <a:off x="2057901" y="2789154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+bodemsite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E395E5-36B2-45FF-9492-13014F9C50E5}"/>
              </a:ext>
            </a:extLst>
          </p:cNvPr>
          <p:cNvSpPr txBox="1"/>
          <p:nvPr/>
        </p:nvSpPr>
        <p:spPr>
          <a:xfrm>
            <a:off x="2078449" y="297382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" dirty="0"/>
              <a:t>0..1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2409960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3438939" y="2144395"/>
            <a:ext cx="1644049" cy="1613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33F972-E996-406C-A55E-455EBE4A1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4605"/>
          <a:stretch/>
        </p:blipFill>
        <p:spPr>
          <a:xfrm flipH="1">
            <a:off x="4188758" y="3750734"/>
            <a:ext cx="127746" cy="5347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62D959-7EA7-43BB-8438-330462B11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58796" r="76060" b="37299"/>
          <a:stretch/>
        </p:blipFill>
        <p:spPr>
          <a:xfrm>
            <a:off x="4816522" y="4530359"/>
            <a:ext cx="551162" cy="436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B63AAF-C3D2-456A-85F7-24F19C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 t="58867" r="83138" b="37270"/>
          <a:stretch/>
        </p:blipFill>
        <p:spPr>
          <a:xfrm>
            <a:off x="3143103" y="4516972"/>
            <a:ext cx="591672" cy="46369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6D81FD9-F03C-4A6D-843F-6F17EF7A9A36}"/>
              </a:ext>
            </a:extLst>
          </p:cNvPr>
          <p:cNvCxnSpPr>
            <a:stCxn id="33" idx="0"/>
            <a:endCxn id="22" idx="2"/>
          </p:cNvCxnSpPr>
          <p:nvPr/>
        </p:nvCxnSpPr>
        <p:spPr>
          <a:xfrm rot="5400000" flipH="1" flipV="1">
            <a:off x="3730049" y="3994390"/>
            <a:ext cx="231472" cy="8136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9F5E24B-952F-4268-B33D-7167D9352CE6}"/>
              </a:ext>
            </a:extLst>
          </p:cNvPr>
          <p:cNvCxnSpPr>
            <a:stCxn id="32" idx="0"/>
            <a:endCxn id="22" idx="2"/>
          </p:cNvCxnSpPr>
          <p:nvPr/>
        </p:nvCxnSpPr>
        <p:spPr>
          <a:xfrm rot="16200000" flipV="1">
            <a:off x="4549938" y="3988194"/>
            <a:ext cx="244859" cy="839472"/>
          </a:xfrm>
          <a:prstGeom prst="bentConnector3">
            <a:avLst>
              <a:gd name="adj1" fmla="val 527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027E8B4-A566-47A6-B633-F99B506B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" t="41734" r="92473" b="49160"/>
          <a:stretch/>
        </p:blipFill>
        <p:spPr>
          <a:xfrm>
            <a:off x="497243" y="2168441"/>
            <a:ext cx="1644049" cy="15649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4BF30-268E-4649-BB01-3D813F30ACC3}"/>
              </a:ext>
            </a:extLst>
          </p:cNvPr>
          <p:cNvCxnSpPr>
            <a:stCxn id="19" idx="1"/>
            <a:endCxn id="34" idx="3"/>
          </p:cNvCxnSpPr>
          <p:nvPr/>
        </p:nvCxnSpPr>
        <p:spPr>
          <a:xfrm flipH="1" flipV="1">
            <a:off x="2141292" y="2950926"/>
            <a:ext cx="12976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F4FA3-B3A7-4EA8-A300-BD3290149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" t="32264" r="91253" b="63810"/>
          <a:stretch/>
        </p:blipFill>
        <p:spPr>
          <a:xfrm>
            <a:off x="580632" y="1257775"/>
            <a:ext cx="1477269" cy="4615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359A3F-EC3C-463C-A9FB-3584BC877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327"/>
          <a:stretch/>
        </p:blipFill>
        <p:spPr>
          <a:xfrm flipH="1">
            <a:off x="4185394" y="1721417"/>
            <a:ext cx="127746" cy="4229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AA1368-9974-4743-AE92-6715A0654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8" t="26987" r="82634" b="69736"/>
          <a:stretch/>
        </p:blipFill>
        <p:spPr>
          <a:xfrm>
            <a:off x="3541300" y="1257775"/>
            <a:ext cx="1422662" cy="470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23C442E-7DE4-4A19-A09E-AAF1DB6D8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158"/>
          <a:stretch/>
        </p:blipFill>
        <p:spPr>
          <a:xfrm flipH="1">
            <a:off x="1248815" y="1719279"/>
            <a:ext cx="127746" cy="4491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CBB9B9-A9B3-446D-9909-F46C776D0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02" t="19250" r="81466" b="77350"/>
          <a:stretch/>
        </p:blipFill>
        <p:spPr>
          <a:xfrm>
            <a:off x="1776379" y="185899"/>
            <a:ext cx="1948302" cy="4787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EF476D-005D-428B-9084-A116798BC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327"/>
          <a:stretch/>
        </p:blipFill>
        <p:spPr>
          <a:xfrm flipH="1">
            <a:off x="2662369" y="660928"/>
            <a:ext cx="127746" cy="422978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3A44E9A-DD26-4897-8C39-03F4B7E65AF8}"/>
              </a:ext>
            </a:extLst>
          </p:cNvPr>
          <p:cNvCxnSpPr>
            <a:stCxn id="36" idx="0"/>
            <a:endCxn id="42" idx="2"/>
          </p:cNvCxnSpPr>
          <p:nvPr/>
        </p:nvCxnSpPr>
        <p:spPr>
          <a:xfrm rot="5400000" flipH="1" flipV="1">
            <a:off x="1935820" y="467354"/>
            <a:ext cx="173869" cy="1406975"/>
          </a:xfrm>
          <a:prstGeom prst="bentConnector3">
            <a:avLst>
              <a:gd name="adj1" fmla="val 7707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7BB3E35-0909-4686-A5AF-9F03A77A1B75}"/>
              </a:ext>
            </a:extLst>
          </p:cNvPr>
          <p:cNvCxnSpPr>
            <a:stCxn id="37" idx="0"/>
            <a:endCxn id="42" idx="2"/>
          </p:cNvCxnSpPr>
          <p:nvPr/>
        </p:nvCxnSpPr>
        <p:spPr>
          <a:xfrm rot="16200000" flipV="1">
            <a:off x="3402503" y="407646"/>
            <a:ext cx="173869" cy="1526389"/>
          </a:xfrm>
          <a:prstGeom prst="bentConnector3">
            <a:avLst>
              <a:gd name="adj1" fmla="val 7707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00C2773-80CB-47EA-B35E-D608A5FE4D07}"/>
              </a:ext>
            </a:extLst>
          </p:cNvPr>
          <p:cNvSpPr txBox="1"/>
          <p:nvPr/>
        </p:nvSpPr>
        <p:spPr>
          <a:xfrm>
            <a:off x="2057901" y="2789154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+bodemsite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E395E5-36B2-45FF-9492-13014F9C50E5}"/>
              </a:ext>
            </a:extLst>
          </p:cNvPr>
          <p:cNvSpPr txBox="1"/>
          <p:nvPr/>
        </p:nvSpPr>
        <p:spPr>
          <a:xfrm>
            <a:off x="2078449" y="297382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" dirty="0"/>
              <a:t>0..1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2029321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3438939" y="2144395"/>
            <a:ext cx="1644049" cy="1613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33F972-E996-406C-A55E-455EBE4A1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4605"/>
          <a:stretch/>
        </p:blipFill>
        <p:spPr>
          <a:xfrm flipH="1">
            <a:off x="4188758" y="3750734"/>
            <a:ext cx="127746" cy="5347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62D959-7EA7-43BB-8438-330462B11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58796" r="76060" b="37299"/>
          <a:stretch/>
        </p:blipFill>
        <p:spPr>
          <a:xfrm>
            <a:off x="4816522" y="4530359"/>
            <a:ext cx="551162" cy="4369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B63AAF-C3D2-456A-85F7-24F19C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8" t="58867" r="83138" b="37270"/>
          <a:stretch/>
        </p:blipFill>
        <p:spPr>
          <a:xfrm>
            <a:off x="3143103" y="4516972"/>
            <a:ext cx="591672" cy="46369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6D81FD9-F03C-4A6D-843F-6F17EF7A9A36}"/>
              </a:ext>
            </a:extLst>
          </p:cNvPr>
          <p:cNvCxnSpPr>
            <a:stCxn id="33" idx="0"/>
            <a:endCxn id="22" idx="2"/>
          </p:cNvCxnSpPr>
          <p:nvPr/>
        </p:nvCxnSpPr>
        <p:spPr>
          <a:xfrm rot="5400000" flipH="1" flipV="1">
            <a:off x="3730049" y="3994390"/>
            <a:ext cx="231472" cy="81369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9F5E24B-952F-4268-B33D-7167D9352CE6}"/>
              </a:ext>
            </a:extLst>
          </p:cNvPr>
          <p:cNvCxnSpPr>
            <a:stCxn id="32" idx="0"/>
            <a:endCxn id="22" idx="2"/>
          </p:cNvCxnSpPr>
          <p:nvPr/>
        </p:nvCxnSpPr>
        <p:spPr>
          <a:xfrm rot="16200000" flipV="1">
            <a:off x="4549938" y="3988194"/>
            <a:ext cx="244859" cy="839472"/>
          </a:xfrm>
          <a:prstGeom prst="bentConnector3">
            <a:avLst>
              <a:gd name="adj1" fmla="val 527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027E8B4-A566-47A6-B633-F99B506B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" t="41734" r="92473" b="49160"/>
          <a:stretch/>
        </p:blipFill>
        <p:spPr>
          <a:xfrm>
            <a:off x="497243" y="2168441"/>
            <a:ext cx="1644049" cy="156496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B4BF30-268E-4649-BB01-3D813F30ACC3}"/>
              </a:ext>
            </a:extLst>
          </p:cNvPr>
          <p:cNvCxnSpPr>
            <a:stCxn id="19" idx="1"/>
            <a:endCxn id="34" idx="3"/>
          </p:cNvCxnSpPr>
          <p:nvPr/>
        </p:nvCxnSpPr>
        <p:spPr>
          <a:xfrm flipH="1" flipV="1">
            <a:off x="2141292" y="2950926"/>
            <a:ext cx="129764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BAADCBC-A6BB-4ADB-97E2-1480623A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8" t="41685" r="61681" b="46008"/>
          <a:stretch/>
        </p:blipFill>
        <p:spPr>
          <a:xfrm>
            <a:off x="7185846" y="2011600"/>
            <a:ext cx="1644049" cy="18786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073806-3632-4575-9093-9DB2DBBFC1AA}"/>
              </a:ext>
            </a:extLst>
          </p:cNvPr>
          <p:cNvCxnSpPr>
            <a:stCxn id="19" idx="3"/>
            <a:endCxn id="35" idx="1"/>
          </p:cNvCxnSpPr>
          <p:nvPr/>
        </p:nvCxnSpPr>
        <p:spPr>
          <a:xfrm flipV="1">
            <a:off x="5082988" y="2950926"/>
            <a:ext cx="210285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49F4FA3-B3A7-4EA8-A300-BD3290149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" t="32264" r="91253" b="63810"/>
          <a:stretch/>
        </p:blipFill>
        <p:spPr>
          <a:xfrm>
            <a:off x="580632" y="1257775"/>
            <a:ext cx="1477269" cy="4615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359A3F-EC3C-463C-A9FB-3584BC877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327"/>
          <a:stretch/>
        </p:blipFill>
        <p:spPr>
          <a:xfrm flipH="1">
            <a:off x="4185394" y="1721417"/>
            <a:ext cx="127746" cy="4229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7AA1368-9974-4743-AE92-6715A0654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8" t="26987" r="82634" b="69736"/>
          <a:stretch/>
        </p:blipFill>
        <p:spPr>
          <a:xfrm>
            <a:off x="3541300" y="1257775"/>
            <a:ext cx="1422662" cy="4703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23C442E-7DE4-4A19-A09E-AAF1DB6D8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158"/>
          <a:stretch/>
        </p:blipFill>
        <p:spPr>
          <a:xfrm flipH="1">
            <a:off x="1248815" y="1719279"/>
            <a:ext cx="127746" cy="4491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CBB9B9-A9B3-446D-9909-F46C776D0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02" t="19250" r="81466" b="77350"/>
          <a:stretch/>
        </p:blipFill>
        <p:spPr>
          <a:xfrm>
            <a:off x="1776379" y="185899"/>
            <a:ext cx="1948302" cy="4787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EF476D-005D-428B-9084-A116798BC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95" t="31941" r="43118" b="65327"/>
          <a:stretch/>
        </p:blipFill>
        <p:spPr>
          <a:xfrm flipH="1">
            <a:off x="2662369" y="660928"/>
            <a:ext cx="127746" cy="422978"/>
          </a:xfrm>
          <a:prstGeom prst="rect">
            <a:avLst/>
          </a:prstGeom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43A44E9A-DD26-4897-8C39-03F4B7E65AF8}"/>
              </a:ext>
            </a:extLst>
          </p:cNvPr>
          <p:cNvCxnSpPr>
            <a:stCxn id="36" idx="0"/>
            <a:endCxn id="42" idx="2"/>
          </p:cNvCxnSpPr>
          <p:nvPr/>
        </p:nvCxnSpPr>
        <p:spPr>
          <a:xfrm rot="5400000" flipH="1" flipV="1">
            <a:off x="1935820" y="467354"/>
            <a:ext cx="173869" cy="1406975"/>
          </a:xfrm>
          <a:prstGeom prst="bentConnector3">
            <a:avLst>
              <a:gd name="adj1" fmla="val 7707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7BB3E35-0909-4686-A5AF-9F03A77A1B75}"/>
              </a:ext>
            </a:extLst>
          </p:cNvPr>
          <p:cNvCxnSpPr>
            <a:stCxn id="37" idx="0"/>
            <a:endCxn id="42" idx="2"/>
          </p:cNvCxnSpPr>
          <p:nvPr/>
        </p:nvCxnSpPr>
        <p:spPr>
          <a:xfrm rot="16200000" flipV="1">
            <a:off x="3402503" y="407646"/>
            <a:ext cx="173869" cy="1526389"/>
          </a:xfrm>
          <a:prstGeom prst="bentConnector3">
            <a:avLst>
              <a:gd name="adj1" fmla="val 7707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70A879D-5A9E-41A5-8608-23BCB5F0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17" t="18084" r="71794" b="75798"/>
          <a:stretch/>
        </p:blipFill>
        <p:spPr>
          <a:xfrm>
            <a:off x="7121973" y="240131"/>
            <a:ext cx="1782100" cy="10525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659A5F5-8140-4E43-950B-87E570065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38" t="31941" r="43031" b="63355"/>
          <a:stretch/>
        </p:blipFill>
        <p:spPr>
          <a:xfrm flipH="1">
            <a:off x="7911978" y="1283195"/>
            <a:ext cx="191783" cy="72840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00C2773-80CB-47EA-B35E-D608A5FE4D07}"/>
              </a:ext>
            </a:extLst>
          </p:cNvPr>
          <p:cNvSpPr txBox="1"/>
          <p:nvPr/>
        </p:nvSpPr>
        <p:spPr>
          <a:xfrm>
            <a:off x="2057901" y="2789154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+bodemsite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E395E5-36B2-45FF-9492-13014F9C50E5}"/>
              </a:ext>
            </a:extLst>
          </p:cNvPr>
          <p:cNvSpPr txBox="1"/>
          <p:nvPr/>
        </p:nvSpPr>
        <p:spPr>
          <a:xfrm>
            <a:off x="2078449" y="2973820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" dirty="0"/>
              <a:t>0..1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C1AC26-D78B-41A6-9C3B-D63C6CBD01DC}"/>
              </a:ext>
            </a:extLst>
          </p:cNvPr>
          <p:cNvSpPr txBox="1"/>
          <p:nvPr/>
        </p:nvSpPr>
        <p:spPr>
          <a:xfrm>
            <a:off x="5020570" y="2789154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2DE714-465C-46C6-9C37-64A3011D7815}"/>
              </a:ext>
            </a:extLst>
          </p:cNvPr>
          <p:cNvSpPr txBox="1"/>
          <p:nvPr/>
        </p:nvSpPr>
        <p:spPr>
          <a:xfrm>
            <a:off x="5037827" y="2972723"/>
            <a:ext cx="142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" dirty="0"/>
              <a:t>0..1 </a:t>
            </a:r>
            <a:br>
              <a:rPr lang="nl-BE" sz="600" dirty="0"/>
            </a:br>
            <a:r>
              <a:rPr lang="nl-BE" sz="600" dirty="0"/>
              <a:t>(subsets geassocieerdBemonsteringsobject)</a:t>
            </a:r>
          </a:p>
        </p:txBody>
      </p:sp>
    </p:spTree>
    <p:extLst>
      <p:ext uri="{BB962C8B-B14F-4D97-AF65-F5344CB8AC3E}">
        <p14:creationId xmlns:p14="http://schemas.microsoft.com/office/powerpoint/2010/main" val="381279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7AEB83-8325-4AE7-A423-A68B842BF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9351" y="1461800"/>
            <a:ext cx="7416000" cy="2754000"/>
          </a:xfrm>
        </p:spPr>
        <p:txBody>
          <a:bodyPr/>
          <a:lstStyle/>
          <a:p>
            <a:r>
              <a:rPr lang="nl-BE" dirty="0"/>
              <a:t>DOV-data: via permanente URL</a:t>
            </a:r>
          </a:p>
          <a:p>
            <a:pPr lvl="1"/>
            <a:r>
              <a:rPr lang="nl-BE" sz="2100" dirty="0">
                <a:hlinkClick r:id="rId2"/>
              </a:rPr>
              <a:t>https://www.dov.vlaanderen.be/data/boring/2006-148250</a:t>
            </a:r>
            <a:endParaRPr lang="nl-BE" sz="2100" dirty="0"/>
          </a:p>
          <a:p>
            <a:pPr lvl="2"/>
            <a:r>
              <a:rPr lang="nl-B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endParaRPr lang="nl-BE" sz="1200" dirty="0">
              <a:solidFill>
                <a:srgbClr val="FF0000"/>
              </a:solidFill>
            </a:endParaRPr>
          </a:p>
          <a:p>
            <a:r>
              <a:rPr lang="nl-BE" dirty="0"/>
              <a:t>Objecten op die manier ontsloten of ontsluiting lopende</a:t>
            </a:r>
          </a:p>
          <a:p>
            <a:pPr lvl="1"/>
            <a:r>
              <a:rPr lang="nl-BE" dirty="0"/>
              <a:t>Opdracht, boring, interpretatie, grondmonster, sondering, put, filter, watermonster, ….</a:t>
            </a:r>
          </a:p>
          <a:p>
            <a:pPr lvl="1"/>
            <a:r>
              <a:rPr lang="nl-BE" dirty="0">
                <a:solidFill>
                  <a:schemeClr val="accent3">
                    <a:lumMod val="75000"/>
                  </a:schemeClr>
                </a:solidFill>
              </a:rPr>
              <a:t>bodemlocatie, bodemsite, bodemmonster, …..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B0E1648-ECC2-44D4-A81C-A91B45991B6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800" b="1">
                <a:latin typeface="FlandersArtSans-Bold" panose="00000800000000000000" pitchFamily="2" charset="0"/>
              </a:rPr>
              <a:t>Huidige ontsluiting data DOV</a:t>
            </a:r>
          </a:p>
        </p:txBody>
      </p:sp>
    </p:spTree>
    <p:extLst>
      <p:ext uri="{BB962C8B-B14F-4D97-AF65-F5344CB8AC3E}">
        <p14:creationId xmlns:p14="http://schemas.microsoft.com/office/powerpoint/2010/main" val="840627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AADCBC-A6BB-4ADB-97E2-1480623A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8" t="41685" r="61681" b="46008"/>
          <a:stretch/>
        </p:blipFill>
        <p:spPr>
          <a:xfrm>
            <a:off x="3861631" y="2167736"/>
            <a:ext cx="1644049" cy="1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808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AADCBC-A6BB-4ADB-97E2-1480623A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8" t="41685" r="61681" b="46008"/>
          <a:stretch/>
        </p:blipFill>
        <p:spPr>
          <a:xfrm>
            <a:off x="3861631" y="2167736"/>
            <a:ext cx="1644049" cy="1878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C30DFF-E02C-4B45-ADC1-83C26E5A9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9" t="25645" r="49594" b="69481"/>
          <a:stretch/>
        </p:blipFill>
        <p:spPr>
          <a:xfrm>
            <a:off x="5624728" y="821055"/>
            <a:ext cx="1674449" cy="660987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344DA85-2255-46DB-B1C2-E0742CCFFC7F}"/>
              </a:ext>
            </a:extLst>
          </p:cNvPr>
          <p:cNvCxnSpPr>
            <a:stCxn id="35" idx="3"/>
          </p:cNvCxnSpPr>
          <p:nvPr/>
        </p:nvCxnSpPr>
        <p:spPr>
          <a:xfrm flipV="1">
            <a:off x="5505680" y="1482042"/>
            <a:ext cx="706861" cy="16250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0E47B7-62AE-4ED4-BA79-F64E4C7DEAE6}"/>
              </a:ext>
            </a:extLst>
          </p:cNvPr>
          <p:cNvSpPr txBox="1"/>
          <p:nvPr/>
        </p:nvSpPr>
        <p:spPr>
          <a:xfrm>
            <a:off x="5427246" y="2932941"/>
            <a:ext cx="7457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+bodemmonster</a:t>
            </a:r>
          </a:p>
        </p:txBody>
      </p:sp>
    </p:spTree>
    <p:extLst>
      <p:ext uri="{BB962C8B-B14F-4D97-AF65-F5344CB8AC3E}">
        <p14:creationId xmlns:p14="http://schemas.microsoft.com/office/powerpoint/2010/main" val="28811338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AADCBC-A6BB-4ADB-97E2-1480623A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8" t="41685" r="61681" b="46008"/>
          <a:stretch/>
        </p:blipFill>
        <p:spPr>
          <a:xfrm>
            <a:off x="3861631" y="2167736"/>
            <a:ext cx="1644049" cy="1878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C30DFF-E02C-4B45-ADC1-83C26E5A9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9" t="25645" r="49594" b="69481"/>
          <a:stretch/>
        </p:blipFill>
        <p:spPr>
          <a:xfrm>
            <a:off x="5624728" y="821055"/>
            <a:ext cx="1674449" cy="66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800C6-F1E7-451E-9166-C112865B1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94" t="51970" r="54893" b="44192"/>
          <a:stretch/>
        </p:blipFill>
        <p:spPr>
          <a:xfrm>
            <a:off x="7472796" y="3735325"/>
            <a:ext cx="1181396" cy="6221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FFB966-FAF0-49FF-B9FB-3B1618149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62" t="45875" r="54598" b="50193"/>
          <a:stretch/>
        </p:blipFill>
        <p:spPr>
          <a:xfrm>
            <a:off x="7472796" y="2669713"/>
            <a:ext cx="1324954" cy="625875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344DA85-2255-46DB-B1C2-E0742CCFFC7F}"/>
              </a:ext>
            </a:extLst>
          </p:cNvPr>
          <p:cNvCxnSpPr>
            <a:stCxn id="35" idx="3"/>
          </p:cNvCxnSpPr>
          <p:nvPr/>
        </p:nvCxnSpPr>
        <p:spPr>
          <a:xfrm flipV="1">
            <a:off x="5505680" y="1482042"/>
            <a:ext cx="706861" cy="16250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8843A515-B845-47D1-BF0C-CB776E439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19" t="31941" r="43166" b="63355"/>
          <a:stretch/>
        </p:blipFill>
        <p:spPr>
          <a:xfrm flipH="1">
            <a:off x="6403011" y="1476890"/>
            <a:ext cx="117882" cy="788473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F144273-5F9E-4DCD-8F3C-86798CAA0DF0}"/>
              </a:ext>
            </a:extLst>
          </p:cNvPr>
          <p:cNvCxnSpPr>
            <a:stCxn id="31" idx="1"/>
            <a:endCxn id="51" idx="2"/>
          </p:cNvCxnSpPr>
          <p:nvPr/>
        </p:nvCxnSpPr>
        <p:spPr>
          <a:xfrm rot="10800000">
            <a:off x="6461952" y="2265363"/>
            <a:ext cx="1010844" cy="71728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8ABF11-83FB-4547-BCA9-D3C7CFA2176B}"/>
              </a:ext>
            </a:extLst>
          </p:cNvPr>
          <p:cNvCxnSpPr>
            <a:stCxn id="9" idx="1"/>
            <a:endCxn id="51" idx="2"/>
          </p:cNvCxnSpPr>
          <p:nvPr/>
        </p:nvCxnSpPr>
        <p:spPr>
          <a:xfrm rot="10800000">
            <a:off x="6461952" y="2265363"/>
            <a:ext cx="1010844" cy="178102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0E47B7-62AE-4ED4-BA79-F64E4C7DEAE6}"/>
              </a:ext>
            </a:extLst>
          </p:cNvPr>
          <p:cNvSpPr txBox="1"/>
          <p:nvPr/>
        </p:nvSpPr>
        <p:spPr>
          <a:xfrm>
            <a:off x="5427246" y="2932941"/>
            <a:ext cx="7457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+bodemmonster</a:t>
            </a:r>
          </a:p>
        </p:txBody>
      </p:sp>
    </p:spTree>
    <p:extLst>
      <p:ext uri="{BB962C8B-B14F-4D97-AF65-F5344CB8AC3E}">
        <p14:creationId xmlns:p14="http://schemas.microsoft.com/office/powerpoint/2010/main" val="4219485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2056049" y="2176118"/>
            <a:ext cx="1644049" cy="16130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27E8B4-A566-47A6-B633-F99B506B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" t="41734" r="92473" b="49160"/>
          <a:stretch/>
        </p:blipFill>
        <p:spPr>
          <a:xfrm>
            <a:off x="277753" y="2176118"/>
            <a:ext cx="1644049" cy="15649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AADCBC-A6BB-4ADB-97E2-1480623A7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8" t="41685" r="61681" b="46008"/>
          <a:stretch/>
        </p:blipFill>
        <p:spPr>
          <a:xfrm>
            <a:off x="3861631" y="2167736"/>
            <a:ext cx="1644049" cy="1878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C30DFF-E02C-4B45-ADC1-83C26E5A9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9" t="25645" r="49594" b="69481"/>
          <a:stretch/>
        </p:blipFill>
        <p:spPr>
          <a:xfrm>
            <a:off x="5624728" y="821055"/>
            <a:ext cx="1674449" cy="66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800C6-F1E7-451E-9166-C112865B1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94" t="51970" r="54893" b="44192"/>
          <a:stretch/>
        </p:blipFill>
        <p:spPr>
          <a:xfrm>
            <a:off x="7472796" y="3735325"/>
            <a:ext cx="1181396" cy="6221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FFB966-FAF0-49FF-B9FB-3B1618149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62" t="45875" r="54598" b="50193"/>
          <a:stretch/>
        </p:blipFill>
        <p:spPr>
          <a:xfrm>
            <a:off x="7472796" y="2669713"/>
            <a:ext cx="1324954" cy="625875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344DA85-2255-46DB-B1C2-E0742CCFFC7F}"/>
              </a:ext>
            </a:extLst>
          </p:cNvPr>
          <p:cNvCxnSpPr>
            <a:stCxn id="35" idx="3"/>
          </p:cNvCxnSpPr>
          <p:nvPr/>
        </p:nvCxnSpPr>
        <p:spPr>
          <a:xfrm flipV="1">
            <a:off x="5505680" y="1482042"/>
            <a:ext cx="706861" cy="16250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2914E21-D41C-40D6-B88D-2ECA848B478C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4266602" y="460440"/>
            <a:ext cx="327150" cy="31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19CCEBB-29CB-4D21-8724-E33E099B4777}"/>
              </a:ext>
            </a:extLst>
          </p:cNvPr>
          <p:cNvCxnSpPr>
            <a:stCxn id="34" idx="0"/>
          </p:cNvCxnSpPr>
          <p:nvPr/>
        </p:nvCxnSpPr>
        <p:spPr>
          <a:xfrm rot="5400000" flipH="1" flipV="1">
            <a:off x="3220937" y="-371733"/>
            <a:ext cx="426693" cy="466901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7464F6-5006-4695-AE61-66B6543C39CA}"/>
              </a:ext>
            </a:extLst>
          </p:cNvPr>
          <p:cNvCxnSpPr>
            <a:cxnSpLocks/>
          </p:cNvCxnSpPr>
          <p:nvPr/>
        </p:nvCxnSpPr>
        <p:spPr>
          <a:xfrm flipV="1">
            <a:off x="5984579" y="1482042"/>
            <a:ext cx="0" cy="366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38BF2-C9FF-4168-A656-2DC1B90FA761}"/>
              </a:ext>
            </a:extLst>
          </p:cNvPr>
          <p:cNvCxnSpPr/>
          <p:nvPr/>
        </p:nvCxnSpPr>
        <p:spPr>
          <a:xfrm>
            <a:off x="5768789" y="1482042"/>
            <a:ext cx="0" cy="267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8843A515-B845-47D1-BF0C-CB776E439E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19" t="31941" r="43166" b="63355"/>
          <a:stretch/>
        </p:blipFill>
        <p:spPr>
          <a:xfrm flipH="1">
            <a:off x="6403011" y="1476890"/>
            <a:ext cx="117882" cy="788473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F144273-5F9E-4DCD-8F3C-86798CAA0DF0}"/>
              </a:ext>
            </a:extLst>
          </p:cNvPr>
          <p:cNvCxnSpPr>
            <a:stCxn id="31" idx="1"/>
            <a:endCxn id="51" idx="2"/>
          </p:cNvCxnSpPr>
          <p:nvPr/>
        </p:nvCxnSpPr>
        <p:spPr>
          <a:xfrm rot="10800000">
            <a:off x="6461952" y="2265363"/>
            <a:ext cx="1010844" cy="71728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8ABF11-83FB-4547-BCA9-D3C7CFA2176B}"/>
              </a:ext>
            </a:extLst>
          </p:cNvPr>
          <p:cNvCxnSpPr>
            <a:stCxn id="9" idx="1"/>
            <a:endCxn id="51" idx="2"/>
          </p:cNvCxnSpPr>
          <p:nvPr/>
        </p:nvCxnSpPr>
        <p:spPr>
          <a:xfrm rot="10800000">
            <a:off x="6461952" y="2265363"/>
            <a:ext cx="1010844" cy="178102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14415C6-77A0-44A4-BB53-5DA132A906E6}"/>
              </a:ext>
            </a:extLst>
          </p:cNvPr>
          <p:cNvSpPr txBox="1"/>
          <p:nvPr/>
        </p:nvSpPr>
        <p:spPr>
          <a:xfrm>
            <a:off x="1071660" y="2005983"/>
            <a:ext cx="5870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+bodemsite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7ADDF5-508A-4FC3-9BC2-7F49AF1060BA}"/>
              </a:ext>
            </a:extLst>
          </p:cNvPr>
          <p:cNvSpPr txBox="1"/>
          <p:nvPr/>
        </p:nvSpPr>
        <p:spPr>
          <a:xfrm>
            <a:off x="2828004" y="2012543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0E47B7-62AE-4ED4-BA79-F64E4C7DEAE6}"/>
              </a:ext>
            </a:extLst>
          </p:cNvPr>
          <p:cNvSpPr txBox="1"/>
          <p:nvPr/>
        </p:nvSpPr>
        <p:spPr>
          <a:xfrm>
            <a:off x="5427246" y="2932941"/>
            <a:ext cx="7457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+bodemmonster</a:t>
            </a:r>
          </a:p>
        </p:txBody>
      </p:sp>
    </p:spTree>
    <p:extLst>
      <p:ext uri="{BB962C8B-B14F-4D97-AF65-F5344CB8AC3E}">
        <p14:creationId xmlns:p14="http://schemas.microsoft.com/office/powerpoint/2010/main" val="26118976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3613011" y="1211112"/>
            <a:ext cx="1644049" cy="161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33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34088C1-64E4-4AB8-9D19-B8FECBDD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8" t="31941" r="43031" b="63355"/>
          <a:stretch/>
        </p:blipFill>
        <p:spPr>
          <a:xfrm flipH="1">
            <a:off x="6758554" y="956345"/>
            <a:ext cx="191783" cy="728405"/>
          </a:xfrm>
          <a:prstGeom prst="rect">
            <a:avLst/>
          </a:prstGeom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5" t="40635" r="77295" b="46599"/>
          <a:stretch/>
        </p:blipFill>
        <p:spPr>
          <a:xfrm>
            <a:off x="3613011" y="1211112"/>
            <a:ext cx="1644049" cy="1613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CA30A0-73C7-4CEE-BB89-3C98C72AF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09" t="41016" r="37886" b="53425"/>
          <a:stretch/>
        </p:blipFill>
        <p:spPr>
          <a:xfrm>
            <a:off x="6106229" y="1685297"/>
            <a:ext cx="1496436" cy="6622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3564A-3069-4D01-924E-89B2423A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982448" y="450834"/>
            <a:ext cx="1743997" cy="50956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AE2A9-B8E2-409D-9C82-EF92C5BF374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257060" y="2016427"/>
            <a:ext cx="849169" cy="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27341B-17AD-4049-90C5-EAE06FB9407F}"/>
              </a:ext>
            </a:extLst>
          </p:cNvPr>
          <p:cNvSpPr txBox="1"/>
          <p:nvPr/>
        </p:nvSpPr>
        <p:spPr>
          <a:xfrm>
            <a:off x="5177503" y="1863749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</p:spTree>
    <p:extLst>
      <p:ext uri="{BB962C8B-B14F-4D97-AF65-F5344CB8AC3E}">
        <p14:creationId xmlns:p14="http://schemas.microsoft.com/office/powerpoint/2010/main" val="401569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34088C1-64E4-4AB8-9D19-B8FECBDD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8" t="31941" r="43031" b="63355"/>
          <a:stretch/>
        </p:blipFill>
        <p:spPr>
          <a:xfrm flipH="1">
            <a:off x="6758554" y="956345"/>
            <a:ext cx="191783" cy="728405"/>
          </a:xfrm>
          <a:prstGeom prst="rect">
            <a:avLst/>
          </a:prstGeom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5" t="40635" r="77295" b="46599"/>
          <a:stretch/>
        </p:blipFill>
        <p:spPr>
          <a:xfrm>
            <a:off x="3613011" y="1211112"/>
            <a:ext cx="1644049" cy="1613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CA30A0-73C7-4CEE-BB89-3C98C72AF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09" t="41016" r="37886" b="53425"/>
          <a:stretch/>
        </p:blipFill>
        <p:spPr>
          <a:xfrm>
            <a:off x="6106229" y="1685297"/>
            <a:ext cx="1496436" cy="662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8C67D5-06A5-43FF-AFC3-E34055E2D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63" t="71045" r="36333" b="25112"/>
          <a:stretch/>
        </p:blipFill>
        <p:spPr>
          <a:xfrm>
            <a:off x="7219722" y="4464423"/>
            <a:ext cx="617546" cy="4785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D9598C-D6B7-45DF-91F1-1D2BAC902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6" t="71031" r="43895" b="25083"/>
          <a:stretch/>
        </p:blipFill>
        <p:spPr>
          <a:xfrm>
            <a:off x="5870903" y="4464422"/>
            <a:ext cx="614005" cy="4785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093013-4427-4BEE-8DD4-C3CCF29AF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76" t="55159" r="36751" b="34925"/>
          <a:stretch/>
        </p:blipFill>
        <p:spPr>
          <a:xfrm>
            <a:off x="5909388" y="2694201"/>
            <a:ext cx="1902007" cy="11568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3564A-3069-4D01-924E-89B2423A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982448" y="450834"/>
            <a:ext cx="1743997" cy="5095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A6AC33-1B99-48F4-922C-009EB83BA0A5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6854447" y="2347557"/>
            <a:ext cx="5945" cy="34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E786230-9A35-41A6-9DA9-39D02B9C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7" t="31941" r="43020" b="64991"/>
          <a:stretch/>
        </p:blipFill>
        <p:spPr>
          <a:xfrm flipH="1">
            <a:off x="6758553" y="3851019"/>
            <a:ext cx="173951" cy="47493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13D00-6B83-4E5F-91A1-90035AEFF18D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6442482" y="4061376"/>
            <a:ext cx="138471" cy="66762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949F5F-965B-4D77-8A75-B354FFA392CB}"/>
              </a:ext>
            </a:extLst>
          </p:cNvPr>
          <p:cNvCxnSpPr>
            <a:stCxn id="22" idx="0"/>
            <a:endCxn id="33" idx="2"/>
          </p:cNvCxnSpPr>
          <p:nvPr/>
        </p:nvCxnSpPr>
        <p:spPr>
          <a:xfrm rot="16200000" flipV="1">
            <a:off x="7117776" y="4053703"/>
            <a:ext cx="138472" cy="68296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AE2A9-B8E2-409D-9C82-EF92C5BF374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257060" y="2016427"/>
            <a:ext cx="849169" cy="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C80D95-7184-422F-9D76-CCD35ECC2F81}"/>
              </a:ext>
            </a:extLst>
          </p:cNvPr>
          <p:cNvSpPr txBox="1"/>
          <p:nvPr/>
        </p:nvSpPr>
        <p:spPr>
          <a:xfrm>
            <a:off x="4374468" y="1054510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27341B-17AD-4049-90C5-EAE06FB9407F}"/>
              </a:ext>
            </a:extLst>
          </p:cNvPr>
          <p:cNvSpPr txBox="1"/>
          <p:nvPr/>
        </p:nvSpPr>
        <p:spPr>
          <a:xfrm>
            <a:off x="5177503" y="1863749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496F7E-9B19-4EF7-991C-2D700C5044EA}"/>
              </a:ext>
            </a:extLst>
          </p:cNvPr>
          <p:cNvSpPr txBox="1"/>
          <p:nvPr/>
        </p:nvSpPr>
        <p:spPr>
          <a:xfrm>
            <a:off x="6226975" y="2545991"/>
            <a:ext cx="8899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    0..*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2E34D9-1016-47F9-88FA-204893DFBAAB}"/>
              </a:ext>
            </a:extLst>
          </p:cNvPr>
          <p:cNvSpPr txBox="1"/>
          <p:nvPr/>
        </p:nvSpPr>
        <p:spPr>
          <a:xfrm>
            <a:off x="6818530" y="2311101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7154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34088C1-64E4-4AB8-9D19-B8FECBDD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8" t="31941" r="43031" b="63355"/>
          <a:stretch/>
        </p:blipFill>
        <p:spPr>
          <a:xfrm flipH="1">
            <a:off x="6758554" y="956345"/>
            <a:ext cx="191783" cy="728405"/>
          </a:xfrm>
          <a:prstGeom prst="rect">
            <a:avLst/>
          </a:prstGeom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5" t="40635" r="77295" b="46599"/>
          <a:stretch/>
        </p:blipFill>
        <p:spPr>
          <a:xfrm>
            <a:off x="3613011" y="1211112"/>
            <a:ext cx="1644049" cy="1613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CA30A0-73C7-4CEE-BB89-3C98C72AF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09" t="41016" r="37886" b="53425"/>
          <a:stretch/>
        </p:blipFill>
        <p:spPr>
          <a:xfrm>
            <a:off x="6106229" y="1685297"/>
            <a:ext cx="1496436" cy="662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8C67D5-06A5-43FF-AFC3-E34055E2D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63" t="71045" r="36333" b="25112"/>
          <a:stretch/>
        </p:blipFill>
        <p:spPr>
          <a:xfrm>
            <a:off x="7219722" y="4464423"/>
            <a:ext cx="617546" cy="4785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D9598C-D6B7-45DF-91F1-1D2BAC902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6" t="71031" r="43895" b="25083"/>
          <a:stretch/>
        </p:blipFill>
        <p:spPr>
          <a:xfrm>
            <a:off x="5870903" y="4464422"/>
            <a:ext cx="614005" cy="4785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093013-4427-4BEE-8DD4-C3CCF29AF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76" t="55159" r="36751" b="34925"/>
          <a:stretch/>
        </p:blipFill>
        <p:spPr>
          <a:xfrm>
            <a:off x="5909388" y="2694201"/>
            <a:ext cx="1902007" cy="11568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3564A-3069-4D01-924E-89B2423A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982448" y="450834"/>
            <a:ext cx="1743997" cy="5095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A6AC33-1B99-48F4-922C-009EB83BA0A5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6854447" y="2347557"/>
            <a:ext cx="5945" cy="34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E786230-9A35-41A6-9DA9-39D02B9C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7" t="31941" r="43020" b="64991"/>
          <a:stretch/>
        </p:blipFill>
        <p:spPr>
          <a:xfrm flipH="1">
            <a:off x="6758553" y="3851019"/>
            <a:ext cx="173951" cy="47493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13D00-6B83-4E5F-91A1-90035AEFF18D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6442482" y="4061376"/>
            <a:ext cx="138471" cy="66762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949F5F-965B-4D77-8A75-B354FFA392CB}"/>
              </a:ext>
            </a:extLst>
          </p:cNvPr>
          <p:cNvCxnSpPr>
            <a:stCxn id="22" idx="0"/>
            <a:endCxn id="33" idx="2"/>
          </p:cNvCxnSpPr>
          <p:nvPr/>
        </p:nvCxnSpPr>
        <p:spPr>
          <a:xfrm rot="16200000" flipV="1">
            <a:off x="7117776" y="4053703"/>
            <a:ext cx="138472" cy="68296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AAC6382-0084-48C5-9195-D4125B18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98" t="41685" r="61681" b="46008"/>
          <a:stretch/>
        </p:blipFill>
        <p:spPr>
          <a:xfrm>
            <a:off x="191072" y="1077100"/>
            <a:ext cx="1644049" cy="1878652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F08625D-CE7C-430D-8A35-FBB1FCE5036C}"/>
              </a:ext>
            </a:extLst>
          </p:cNvPr>
          <p:cNvCxnSpPr>
            <a:stCxn id="44" idx="2"/>
          </p:cNvCxnSpPr>
          <p:nvPr/>
        </p:nvCxnSpPr>
        <p:spPr>
          <a:xfrm rot="16200000" flipH="1">
            <a:off x="3123765" y="845083"/>
            <a:ext cx="674954" cy="48962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AE2A9-B8E2-409D-9C82-EF92C5BF374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257060" y="2016427"/>
            <a:ext cx="849169" cy="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F27341B-17AD-4049-90C5-EAE06FB9407F}"/>
              </a:ext>
            </a:extLst>
          </p:cNvPr>
          <p:cNvSpPr txBox="1"/>
          <p:nvPr/>
        </p:nvSpPr>
        <p:spPr>
          <a:xfrm>
            <a:off x="5177503" y="1863749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97E3BB-B8F7-4C43-8AB1-8631B5DE8F62}"/>
              </a:ext>
            </a:extLst>
          </p:cNvPr>
          <p:cNvSpPr txBox="1"/>
          <p:nvPr/>
        </p:nvSpPr>
        <p:spPr>
          <a:xfrm>
            <a:off x="5293256" y="3623982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496F7E-9B19-4EF7-991C-2D700C5044EA}"/>
              </a:ext>
            </a:extLst>
          </p:cNvPr>
          <p:cNvSpPr txBox="1"/>
          <p:nvPr/>
        </p:nvSpPr>
        <p:spPr>
          <a:xfrm>
            <a:off x="6226975" y="2545991"/>
            <a:ext cx="8899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    0..*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2E34D9-1016-47F9-88FA-204893DFBAAB}"/>
              </a:ext>
            </a:extLst>
          </p:cNvPr>
          <p:cNvSpPr txBox="1"/>
          <p:nvPr/>
        </p:nvSpPr>
        <p:spPr>
          <a:xfrm>
            <a:off x="6818530" y="2311101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58883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34088C1-64E4-4AB8-9D19-B8FECBDD4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8" t="31941" r="43031" b="63355"/>
          <a:stretch/>
        </p:blipFill>
        <p:spPr>
          <a:xfrm flipH="1">
            <a:off x="6758554" y="956345"/>
            <a:ext cx="191783" cy="728405"/>
          </a:xfrm>
          <a:prstGeom prst="rect">
            <a:avLst/>
          </a:prstGeom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5" t="40635" r="77295" b="46599"/>
          <a:stretch/>
        </p:blipFill>
        <p:spPr>
          <a:xfrm>
            <a:off x="3613011" y="1211112"/>
            <a:ext cx="1644049" cy="1613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CA30A0-73C7-4CEE-BB89-3C98C72AF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09" t="41016" r="37886" b="53425"/>
          <a:stretch/>
        </p:blipFill>
        <p:spPr>
          <a:xfrm>
            <a:off x="6106229" y="1685297"/>
            <a:ext cx="1496436" cy="662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8C67D5-06A5-43FF-AFC3-E34055E2D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63" t="71045" r="36333" b="25112"/>
          <a:stretch/>
        </p:blipFill>
        <p:spPr>
          <a:xfrm>
            <a:off x="7219722" y="4464423"/>
            <a:ext cx="617546" cy="4785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D9598C-D6B7-45DF-91F1-1D2BAC902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86" t="71031" r="43895" b="25083"/>
          <a:stretch/>
        </p:blipFill>
        <p:spPr>
          <a:xfrm>
            <a:off x="5870903" y="4464422"/>
            <a:ext cx="614005" cy="4785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093013-4427-4BEE-8DD4-C3CCF29AF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76" t="55159" r="36751" b="34925"/>
          <a:stretch/>
        </p:blipFill>
        <p:spPr>
          <a:xfrm>
            <a:off x="5909388" y="2694201"/>
            <a:ext cx="1902007" cy="11568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33564A-3069-4D01-924E-89B2423A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982448" y="450834"/>
            <a:ext cx="1743997" cy="5095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A6AC33-1B99-48F4-922C-009EB83BA0A5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6854447" y="2347557"/>
            <a:ext cx="5945" cy="34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E786230-9A35-41A6-9DA9-39D02B9C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7" t="31941" r="43020" b="64991"/>
          <a:stretch/>
        </p:blipFill>
        <p:spPr>
          <a:xfrm flipH="1">
            <a:off x="6758553" y="3851019"/>
            <a:ext cx="173951" cy="47493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13D00-6B83-4E5F-91A1-90035AEFF18D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6442482" y="4061376"/>
            <a:ext cx="138471" cy="66762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949F5F-965B-4D77-8A75-B354FFA392CB}"/>
              </a:ext>
            </a:extLst>
          </p:cNvPr>
          <p:cNvCxnSpPr>
            <a:stCxn id="22" idx="0"/>
            <a:endCxn id="33" idx="2"/>
          </p:cNvCxnSpPr>
          <p:nvPr/>
        </p:nvCxnSpPr>
        <p:spPr>
          <a:xfrm rot="16200000" flipV="1">
            <a:off x="7117776" y="4053703"/>
            <a:ext cx="138472" cy="68296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406F0ED-7322-454A-A8F1-06AD49F6C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29" t="25645" r="49594" b="69481"/>
          <a:stretch/>
        </p:blipFill>
        <p:spPr>
          <a:xfrm>
            <a:off x="1938562" y="312463"/>
            <a:ext cx="1674449" cy="6609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AAC6382-0084-48C5-9195-D4125B184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98" t="41685" r="61681" b="46008"/>
          <a:stretch/>
        </p:blipFill>
        <p:spPr>
          <a:xfrm>
            <a:off x="191072" y="1077100"/>
            <a:ext cx="1644049" cy="1878652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F08625D-CE7C-430D-8A35-FBB1FCE5036C}"/>
              </a:ext>
            </a:extLst>
          </p:cNvPr>
          <p:cNvCxnSpPr>
            <a:stCxn id="44" idx="2"/>
          </p:cNvCxnSpPr>
          <p:nvPr/>
        </p:nvCxnSpPr>
        <p:spPr>
          <a:xfrm rot="16200000" flipH="1">
            <a:off x="3123765" y="845083"/>
            <a:ext cx="674954" cy="48962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7A00B76-98B3-474D-A530-F0585AB6C31F}"/>
              </a:ext>
            </a:extLst>
          </p:cNvPr>
          <p:cNvCxnSpPr>
            <a:cxnSpLocks/>
            <a:stCxn id="25" idx="1"/>
            <a:endCxn id="38" idx="2"/>
          </p:cNvCxnSpPr>
          <p:nvPr/>
        </p:nvCxnSpPr>
        <p:spPr>
          <a:xfrm rot="10800000">
            <a:off x="2775788" y="973450"/>
            <a:ext cx="3133601" cy="22991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CCAE2A9-B8E2-409D-9C82-EF92C5BF374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5257060" y="2016427"/>
            <a:ext cx="849169" cy="1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DEAA3E9-2CA5-46A8-A739-56386E9DABB2}"/>
              </a:ext>
            </a:extLst>
          </p:cNvPr>
          <p:cNvCxnSpPr>
            <a:cxnSpLocks/>
            <a:stCxn id="19" idx="0"/>
            <a:endCxn id="38" idx="3"/>
          </p:cNvCxnSpPr>
          <p:nvPr/>
        </p:nvCxnSpPr>
        <p:spPr>
          <a:xfrm rot="16200000" flipV="1">
            <a:off x="3739947" y="516022"/>
            <a:ext cx="568155" cy="82202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EDF9E84-2875-43D6-92B0-BAE872382E67}"/>
              </a:ext>
            </a:extLst>
          </p:cNvPr>
          <p:cNvCxnSpPr>
            <a:cxnSpLocks/>
            <a:stCxn id="44" idx="0"/>
            <a:endCxn id="38" idx="1"/>
          </p:cNvCxnSpPr>
          <p:nvPr/>
        </p:nvCxnSpPr>
        <p:spPr>
          <a:xfrm rot="5400000" flipH="1" flipV="1">
            <a:off x="1258758" y="397297"/>
            <a:ext cx="434143" cy="92546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13242AE-E227-4668-AF51-52F546CB5083}"/>
              </a:ext>
            </a:extLst>
          </p:cNvPr>
          <p:cNvSpPr txBox="1"/>
          <p:nvPr/>
        </p:nvSpPr>
        <p:spPr>
          <a:xfrm>
            <a:off x="954592" y="940648"/>
            <a:ext cx="7457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+bodemmonster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C80D95-7184-422F-9D76-CCD35ECC2F81}"/>
              </a:ext>
            </a:extLst>
          </p:cNvPr>
          <p:cNvSpPr txBox="1"/>
          <p:nvPr/>
        </p:nvSpPr>
        <p:spPr>
          <a:xfrm>
            <a:off x="4374468" y="1054510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5820FB-3748-4075-A9DA-CEBB597553A3}"/>
              </a:ext>
            </a:extLst>
          </p:cNvPr>
          <p:cNvSpPr txBox="1"/>
          <p:nvPr/>
        </p:nvSpPr>
        <p:spPr>
          <a:xfrm>
            <a:off x="5287844" y="3119216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27341B-17AD-4049-90C5-EAE06FB9407F}"/>
              </a:ext>
            </a:extLst>
          </p:cNvPr>
          <p:cNvSpPr txBox="1"/>
          <p:nvPr/>
        </p:nvSpPr>
        <p:spPr>
          <a:xfrm>
            <a:off x="5177503" y="1863749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97E3BB-B8F7-4C43-8AB1-8631B5DE8F62}"/>
              </a:ext>
            </a:extLst>
          </p:cNvPr>
          <p:cNvSpPr txBox="1"/>
          <p:nvPr/>
        </p:nvSpPr>
        <p:spPr>
          <a:xfrm>
            <a:off x="5293256" y="3623982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496F7E-9B19-4EF7-991C-2D700C5044EA}"/>
              </a:ext>
            </a:extLst>
          </p:cNvPr>
          <p:cNvSpPr txBox="1"/>
          <p:nvPr/>
        </p:nvSpPr>
        <p:spPr>
          <a:xfrm>
            <a:off x="6226975" y="2545991"/>
            <a:ext cx="8899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+diepteinterval    0..*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2E34D9-1016-47F9-88FA-204893DFBAAB}"/>
              </a:ext>
            </a:extLst>
          </p:cNvPr>
          <p:cNvSpPr txBox="1"/>
          <p:nvPr/>
        </p:nvSpPr>
        <p:spPr>
          <a:xfrm>
            <a:off x="6818530" y="2311101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3018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746225" y="1920462"/>
            <a:ext cx="1644049" cy="1613063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7CA67AC-D7A7-4523-B228-B17796C71B3B}"/>
              </a:ext>
            </a:extLst>
          </p:cNvPr>
          <p:cNvCxnSpPr>
            <a:stCxn id="19" idx="0"/>
            <a:endCxn id="27" idx="1"/>
          </p:cNvCxnSpPr>
          <p:nvPr/>
        </p:nvCxnSpPr>
        <p:spPr>
          <a:xfrm rot="5400000" flipH="1" flipV="1">
            <a:off x="2561124" y="413008"/>
            <a:ext cx="514581" cy="25003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4610185-BE4A-4CCA-B765-1EA375F5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4" t="31941" r="43166" b="65402"/>
          <a:stretch/>
        </p:blipFill>
        <p:spPr>
          <a:xfrm flipH="1">
            <a:off x="4636012" y="754871"/>
            <a:ext cx="117244" cy="4276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40ACB7-5241-4073-9F3B-261942D1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01" t="41997" r="25449" b="54170"/>
          <a:stretch/>
        </p:blipFill>
        <p:spPr>
          <a:xfrm>
            <a:off x="4068578" y="1129251"/>
            <a:ext cx="1251475" cy="5532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6DD2A7-697A-4215-8ED4-72E24117F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77" t="26271" r="25002" b="69775"/>
          <a:stretch/>
        </p:blipFill>
        <p:spPr>
          <a:xfrm>
            <a:off x="3946096" y="178585"/>
            <a:ext cx="1496436" cy="5951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A9394DC-2265-4F8F-AD55-DFD9924C7530}"/>
              </a:ext>
            </a:extLst>
          </p:cNvPr>
          <p:cNvSpPr txBox="1"/>
          <p:nvPr/>
        </p:nvSpPr>
        <p:spPr>
          <a:xfrm>
            <a:off x="1501185" y="1756503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</p:spTree>
    <p:extLst>
      <p:ext uri="{BB962C8B-B14F-4D97-AF65-F5344CB8AC3E}">
        <p14:creationId xmlns:p14="http://schemas.microsoft.com/office/powerpoint/2010/main" val="349429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BFF2AFE0-7E81-4424-887E-557D7143B188}"/>
              </a:ext>
            </a:extLst>
          </p:cNvPr>
          <p:cNvGrpSpPr/>
          <p:nvPr/>
        </p:nvGrpSpPr>
        <p:grpSpPr>
          <a:xfrm>
            <a:off x="671160" y="1021795"/>
            <a:ext cx="2986088" cy="935831"/>
            <a:chOff x="894880" y="1362392"/>
            <a:chExt cx="3981450" cy="124777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183B8F01-8C03-4B73-AF27-51963985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880" y="1362392"/>
              <a:ext cx="3981450" cy="1247775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452662-F74E-4B4D-8835-6449469F14C2}"/>
                </a:ext>
              </a:extLst>
            </p:cNvPr>
            <p:cNvSpPr/>
            <p:nvPr/>
          </p:nvSpPr>
          <p:spPr>
            <a:xfrm>
              <a:off x="3352800" y="1649114"/>
              <a:ext cx="1401609" cy="433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0BD79FC-CCCA-452A-A833-7026156B6496}"/>
              </a:ext>
            </a:extLst>
          </p:cNvPr>
          <p:cNvGrpSpPr/>
          <p:nvPr/>
        </p:nvGrpSpPr>
        <p:grpSpPr>
          <a:xfrm>
            <a:off x="4871699" y="955427"/>
            <a:ext cx="3593306" cy="3693319"/>
            <a:chOff x="5651582" y="1362392"/>
            <a:chExt cx="5235493" cy="492442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4CFD3BCD-1A00-42ED-B38F-EE6D29BE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582" y="1362392"/>
              <a:ext cx="5114925" cy="492442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F6D295-8973-4146-8260-C490480F5E40}"/>
                </a:ext>
              </a:extLst>
            </p:cNvPr>
            <p:cNvSpPr/>
            <p:nvPr/>
          </p:nvSpPr>
          <p:spPr>
            <a:xfrm>
              <a:off x="5651582" y="2925465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6CEB4F6-77CF-4321-86AA-4C7F25902198}"/>
                </a:ext>
              </a:extLst>
            </p:cNvPr>
            <p:cNvSpPr/>
            <p:nvPr/>
          </p:nvSpPr>
          <p:spPr>
            <a:xfrm>
              <a:off x="8210550" y="1649115"/>
              <a:ext cx="2676525" cy="541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D53ED6A-29E8-4C08-89BF-5463A35F678A}"/>
                </a:ext>
              </a:extLst>
            </p:cNvPr>
            <p:cNvSpPr/>
            <p:nvPr/>
          </p:nvSpPr>
          <p:spPr>
            <a:xfrm>
              <a:off x="8209044" y="2581452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6D77760-DFDF-47A3-896E-ADD23FB75F07}"/>
                </a:ext>
              </a:extLst>
            </p:cNvPr>
            <p:cNvSpPr/>
            <p:nvPr/>
          </p:nvSpPr>
          <p:spPr>
            <a:xfrm>
              <a:off x="5651582" y="414938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3828C90-C613-49FC-A0DE-40EE340E65C6}"/>
                </a:ext>
              </a:extLst>
            </p:cNvPr>
            <p:cNvSpPr/>
            <p:nvPr/>
          </p:nvSpPr>
          <p:spPr>
            <a:xfrm>
              <a:off x="8209044" y="377301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26D904-3451-417F-98E3-ABEF25A58897}"/>
                </a:ext>
              </a:extLst>
            </p:cNvPr>
            <p:cNvSpPr/>
            <p:nvPr/>
          </p:nvSpPr>
          <p:spPr>
            <a:xfrm>
              <a:off x="8209044" y="4992073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A576E62-63C4-4F0F-AAFC-6DF26FCE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9" y="2285373"/>
            <a:ext cx="3353990" cy="1033425"/>
          </a:xfrm>
          <a:prstGeom prst="rect">
            <a:avLst/>
          </a:prstGeom>
        </p:spPr>
      </p:pic>
      <p:sp>
        <p:nvSpPr>
          <p:cNvPr id="18" name="Pijl: omlaag 17">
            <a:hlinkClick r:id="rId5"/>
            <a:extLst>
              <a:ext uri="{FF2B5EF4-FFF2-40B4-BE49-F238E27FC236}">
                <a16:creationId xmlns:a16="http://schemas.microsoft.com/office/drawing/2014/main" id="{F8916A98-B178-422D-91E8-3594D87DB6DE}"/>
              </a:ext>
            </a:extLst>
          </p:cNvPr>
          <p:cNvSpPr/>
          <p:nvPr/>
        </p:nvSpPr>
        <p:spPr>
          <a:xfrm rot="997683">
            <a:off x="2267012" y="1638676"/>
            <a:ext cx="221456" cy="1048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BB81F0-04D2-47B0-A111-0DAD120C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56" y="3771079"/>
            <a:ext cx="4349767" cy="1233875"/>
          </a:xfrm>
          <a:prstGeom prst="rect">
            <a:avLst/>
          </a:prstGeom>
        </p:spPr>
      </p:pic>
      <p:sp>
        <p:nvSpPr>
          <p:cNvPr id="21" name="Pijl: omlaag 20">
            <a:hlinkClick r:id="rId7"/>
            <a:extLst>
              <a:ext uri="{FF2B5EF4-FFF2-40B4-BE49-F238E27FC236}">
                <a16:creationId xmlns:a16="http://schemas.microsoft.com/office/drawing/2014/main" id="{F123C16F-8598-4DB4-9090-CA7B63F00EE2}"/>
              </a:ext>
            </a:extLst>
          </p:cNvPr>
          <p:cNvSpPr/>
          <p:nvPr/>
        </p:nvSpPr>
        <p:spPr>
          <a:xfrm rot="18367595" flipH="1">
            <a:off x="1677224" y="2981695"/>
            <a:ext cx="208057" cy="132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3" name="Google Shape;242;g71eeb774cb_0_278">
            <a:extLst>
              <a:ext uri="{FF2B5EF4-FFF2-40B4-BE49-F238E27FC236}">
                <a16:creationId xmlns:a16="http://schemas.microsoft.com/office/drawing/2014/main" id="{A56225CB-5C6D-4C6A-9D6B-5CB013228F6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INSPIRE harmonisatie &lt; 20/10/2020</a:t>
            </a:r>
          </a:p>
        </p:txBody>
      </p:sp>
    </p:spTree>
    <p:extLst>
      <p:ext uri="{BB962C8B-B14F-4D97-AF65-F5344CB8AC3E}">
        <p14:creationId xmlns:p14="http://schemas.microsoft.com/office/powerpoint/2010/main" val="3932779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 Bodem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A48CE-6123-402A-815C-80AE761ED55F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EA3D3A-7242-45EB-8BFB-CD9532E26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5" t="40635" r="77295" b="46599"/>
          <a:stretch/>
        </p:blipFill>
        <p:spPr>
          <a:xfrm>
            <a:off x="746225" y="1920462"/>
            <a:ext cx="1644049" cy="1613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6AFDC5-3003-4511-929A-0F120239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31" t="72032" r="14036" b="20841"/>
          <a:stretch/>
        </p:blipFill>
        <p:spPr>
          <a:xfrm>
            <a:off x="5884333" y="4101432"/>
            <a:ext cx="1874412" cy="947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4FE4FE-C6AB-40FC-A9FD-0108358B3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42" t="50526" r="13019" b="40335"/>
          <a:stretch/>
        </p:blipFill>
        <p:spPr>
          <a:xfrm>
            <a:off x="5884333" y="2069778"/>
            <a:ext cx="2121847" cy="11140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4088C1-64E4-4AB8-9D19-B8FECBDD4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19" t="31941" r="43166" b="63355"/>
          <a:stretch/>
        </p:blipFill>
        <p:spPr>
          <a:xfrm flipH="1">
            <a:off x="4635374" y="1664276"/>
            <a:ext cx="117882" cy="7884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1C8490-3011-4617-A61A-4A4B3A5BD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8" t="63525" r="14356" b="31666"/>
          <a:stretch/>
        </p:blipFill>
        <p:spPr>
          <a:xfrm>
            <a:off x="5884333" y="3338528"/>
            <a:ext cx="1695308" cy="628363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7CA67AC-D7A7-4523-B228-B17796C71B3B}"/>
              </a:ext>
            </a:extLst>
          </p:cNvPr>
          <p:cNvCxnSpPr>
            <a:stCxn id="19" idx="0"/>
            <a:endCxn id="27" idx="1"/>
          </p:cNvCxnSpPr>
          <p:nvPr/>
        </p:nvCxnSpPr>
        <p:spPr>
          <a:xfrm rot="5400000" flipH="1" flipV="1">
            <a:off x="2561124" y="413008"/>
            <a:ext cx="514581" cy="25003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F6FE43C-552F-488E-AD2E-A0DF62AA2CF9}"/>
              </a:ext>
            </a:extLst>
          </p:cNvPr>
          <p:cNvCxnSpPr>
            <a:stCxn id="26" idx="1"/>
            <a:endCxn id="32" idx="2"/>
          </p:cNvCxnSpPr>
          <p:nvPr/>
        </p:nvCxnSpPr>
        <p:spPr>
          <a:xfrm rot="10800000">
            <a:off x="4694315" y="2452749"/>
            <a:ext cx="1190018" cy="17404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90063CA-284B-4CE3-BA1B-A253E30F0C92}"/>
              </a:ext>
            </a:extLst>
          </p:cNvPr>
          <p:cNvCxnSpPr>
            <a:stCxn id="28" idx="1"/>
            <a:endCxn id="32" idx="2"/>
          </p:cNvCxnSpPr>
          <p:nvPr/>
        </p:nvCxnSpPr>
        <p:spPr>
          <a:xfrm rot="10800000">
            <a:off x="4694315" y="2452750"/>
            <a:ext cx="1190018" cy="11999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0C682A7-5951-4809-98C0-B85296BEC115}"/>
              </a:ext>
            </a:extLst>
          </p:cNvPr>
          <p:cNvCxnSpPr>
            <a:stCxn id="23" idx="1"/>
            <a:endCxn id="32" idx="2"/>
          </p:cNvCxnSpPr>
          <p:nvPr/>
        </p:nvCxnSpPr>
        <p:spPr>
          <a:xfrm rot="10800000">
            <a:off x="4694315" y="2452749"/>
            <a:ext cx="1190018" cy="212265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4610185-BE4A-4CCA-B765-1EA375F57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4" t="31941" r="43166" b="65402"/>
          <a:stretch/>
        </p:blipFill>
        <p:spPr>
          <a:xfrm flipH="1">
            <a:off x="4636012" y="754871"/>
            <a:ext cx="117244" cy="4276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40ACB7-5241-4073-9F3B-261942D1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01" t="41997" r="25449" b="54170"/>
          <a:stretch/>
        </p:blipFill>
        <p:spPr>
          <a:xfrm>
            <a:off x="4068578" y="1129251"/>
            <a:ext cx="1251475" cy="5532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6DD2A7-697A-4215-8ED4-72E24117F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77" t="26271" r="25002" b="69775"/>
          <a:stretch/>
        </p:blipFill>
        <p:spPr>
          <a:xfrm>
            <a:off x="3946096" y="178585"/>
            <a:ext cx="1496436" cy="5951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A9394DC-2265-4F8F-AD55-DFD9924C7530}"/>
              </a:ext>
            </a:extLst>
          </p:cNvPr>
          <p:cNvSpPr txBox="1"/>
          <p:nvPr/>
        </p:nvSpPr>
        <p:spPr>
          <a:xfrm>
            <a:off x="1501185" y="1756503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+bodemlocatie</a:t>
            </a:r>
          </a:p>
        </p:txBody>
      </p:sp>
    </p:spTree>
    <p:extLst>
      <p:ext uri="{BB962C8B-B14F-4D97-AF65-F5344CB8AC3E}">
        <p14:creationId xmlns:p14="http://schemas.microsoft.com/office/powerpoint/2010/main" val="2992643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99A7F-B08A-4FBD-A77D-6B2F5BC9B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" t="2093" r="12872" b="19999"/>
          <a:stretch/>
        </p:blipFill>
        <p:spPr>
          <a:xfrm>
            <a:off x="295772" y="248770"/>
            <a:ext cx="8713831" cy="4760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FC2F36-6C65-4D1F-B02F-52F68DB4D8DF}"/>
              </a:ext>
            </a:extLst>
          </p:cNvPr>
          <p:cNvSpPr/>
          <p:nvPr/>
        </p:nvSpPr>
        <p:spPr>
          <a:xfrm>
            <a:off x="1716100" y="2615450"/>
            <a:ext cx="798500" cy="75976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3AA61-C376-448B-8AB9-3B518639D324}"/>
              </a:ext>
            </a:extLst>
          </p:cNvPr>
          <p:cNvSpPr/>
          <p:nvPr/>
        </p:nvSpPr>
        <p:spPr>
          <a:xfrm>
            <a:off x="381821" y="2676924"/>
            <a:ext cx="593091" cy="577263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8CF0E-C31E-480F-84E8-DB9335364FB2}"/>
              </a:ext>
            </a:extLst>
          </p:cNvPr>
          <p:cNvSpPr/>
          <p:nvPr/>
        </p:nvSpPr>
        <p:spPr>
          <a:xfrm>
            <a:off x="330990" y="2074156"/>
            <a:ext cx="785116" cy="25890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FA911-89C7-48E3-BDA4-1162D2CDA221}"/>
              </a:ext>
            </a:extLst>
          </p:cNvPr>
          <p:cNvSpPr/>
          <p:nvPr/>
        </p:nvSpPr>
        <p:spPr>
          <a:xfrm>
            <a:off x="1768288" y="2024850"/>
            <a:ext cx="692523" cy="25890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F104B-9A47-4654-97B6-89639D0C127A}"/>
              </a:ext>
            </a:extLst>
          </p:cNvPr>
          <p:cNvSpPr/>
          <p:nvPr/>
        </p:nvSpPr>
        <p:spPr>
          <a:xfrm>
            <a:off x="1606923" y="3706903"/>
            <a:ext cx="322729" cy="25890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02078D-4A2D-4012-BF9D-ACD2C16DEA63}"/>
              </a:ext>
            </a:extLst>
          </p:cNvPr>
          <p:cNvSpPr/>
          <p:nvPr/>
        </p:nvSpPr>
        <p:spPr>
          <a:xfrm>
            <a:off x="2319618" y="3706902"/>
            <a:ext cx="322729" cy="25890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928C98-6B4B-42ED-8F8B-25710B614967}"/>
              </a:ext>
            </a:extLst>
          </p:cNvPr>
          <p:cNvSpPr/>
          <p:nvPr/>
        </p:nvSpPr>
        <p:spPr>
          <a:xfrm>
            <a:off x="3413312" y="2676924"/>
            <a:ext cx="681317" cy="759762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80A26C-7257-4FDC-A915-6809CA061792}"/>
              </a:ext>
            </a:extLst>
          </p:cNvPr>
          <p:cNvSpPr/>
          <p:nvPr/>
        </p:nvSpPr>
        <p:spPr>
          <a:xfrm>
            <a:off x="3312459" y="1512791"/>
            <a:ext cx="916641" cy="46392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220247-426B-4761-B241-2606E692F75D}"/>
              </a:ext>
            </a:extLst>
          </p:cNvPr>
          <p:cNvSpPr/>
          <p:nvPr/>
        </p:nvSpPr>
        <p:spPr>
          <a:xfrm>
            <a:off x="1702652" y="1548060"/>
            <a:ext cx="1000206" cy="25890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E2993E-561D-4D60-8204-6C4D4B3A5117}"/>
              </a:ext>
            </a:extLst>
          </p:cNvPr>
          <p:cNvSpPr/>
          <p:nvPr/>
        </p:nvSpPr>
        <p:spPr>
          <a:xfrm>
            <a:off x="4663888" y="2897842"/>
            <a:ext cx="513229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747A34-F2C6-47DD-9A35-FB9587F66536}"/>
              </a:ext>
            </a:extLst>
          </p:cNvPr>
          <p:cNvSpPr/>
          <p:nvPr/>
        </p:nvSpPr>
        <p:spPr>
          <a:xfrm>
            <a:off x="4713194" y="3339939"/>
            <a:ext cx="437027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80992-E9AE-416E-8C81-10DEA3459240}"/>
              </a:ext>
            </a:extLst>
          </p:cNvPr>
          <p:cNvSpPr/>
          <p:nvPr/>
        </p:nvSpPr>
        <p:spPr>
          <a:xfrm>
            <a:off x="4551828" y="1690135"/>
            <a:ext cx="759760" cy="286583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7D83B8-EAC9-48BA-B0F8-A7DE1E22A82F}"/>
              </a:ext>
            </a:extLst>
          </p:cNvPr>
          <p:cNvSpPr/>
          <p:nvPr/>
        </p:nvSpPr>
        <p:spPr>
          <a:xfrm>
            <a:off x="5726203" y="2615450"/>
            <a:ext cx="755917" cy="356350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49B682-9E35-4792-B005-3B486D66511A}"/>
              </a:ext>
            </a:extLst>
          </p:cNvPr>
          <p:cNvSpPr/>
          <p:nvPr/>
        </p:nvSpPr>
        <p:spPr>
          <a:xfrm>
            <a:off x="5597656" y="3479959"/>
            <a:ext cx="1004850" cy="61467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9E7615-760B-45EF-AA12-969D459E5CBE}"/>
              </a:ext>
            </a:extLst>
          </p:cNvPr>
          <p:cNvSpPr/>
          <p:nvPr/>
        </p:nvSpPr>
        <p:spPr>
          <a:xfrm>
            <a:off x="5573407" y="4461892"/>
            <a:ext cx="309681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F2E77-332A-403F-AF25-13D4FC8D0883}"/>
              </a:ext>
            </a:extLst>
          </p:cNvPr>
          <p:cNvSpPr/>
          <p:nvPr/>
        </p:nvSpPr>
        <p:spPr>
          <a:xfrm>
            <a:off x="6339889" y="4468907"/>
            <a:ext cx="309681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226885-BEC6-487C-8E37-4C4FDCE3C626}"/>
              </a:ext>
            </a:extLst>
          </p:cNvPr>
          <p:cNvSpPr/>
          <p:nvPr/>
        </p:nvSpPr>
        <p:spPr>
          <a:xfrm>
            <a:off x="5679269" y="1690135"/>
            <a:ext cx="849278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5C9B82-BB94-429C-BB94-C0BC4CC905BD}"/>
              </a:ext>
            </a:extLst>
          </p:cNvPr>
          <p:cNvSpPr/>
          <p:nvPr/>
        </p:nvSpPr>
        <p:spPr>
          <a:xfrm>
            <a:off x="7212169" y="2676924"/>
            <a:ext cx="540060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D50F97-673E-46BA-BA58-E8A04A9DBBF9}"/>
              </a:ext>
            </a:extLst>
          </p:cNvPr>
          <p:cNvSpPr/>
          <p:nvPr/>
        </p:nvSpPr>
        <p:spPr>
          <a:xfrm>
            <a:off x="7922621" y="3223105"/>
            <a:ext cx="1086981" cy="548795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E09C18-5C83-49F6-982F-D5720A9FC59A}"/>
              </a:ext>
            </a:extLst>
          </p:cNvPr>
          <p:cNvSpPr/>
          <p:nvPr/>
        </p:nvSpPr>
        <p:spPr>
          <a:xfrm>
            <a:off x="8074959" y="3997968"/>
            <a:ext cx="793373" cy="305091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29929F-03D5-4726-AFFF-FDA1F3AA9175}"/>
              </a:ext>
            </a:extLst>
          </p:cNvPr>
          <p:cNvSpPr/>
          <p:nvPr/>
        </p:nvSpPr>
        <p:spPr>
          <a:xfrm>
            <a:off x="8023475" y="4515679"/>
            <a:ext cx="878478" cy="432839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29EC9E-22DE-4D76-B395-E60779F4C131}"/>
              </a:ext>
            </a:extLst>
          </p:cNvPr>
          <p:cNvSpPr/>
          <p:nvPr/>
        </p:nvSpPr>
        <p:spPr>
          <a:xfrm>
            <a:off x="7167283" y="1723316"/>
            <a:ext cx="625287" cy="233667"/>
          </a:xfrm>
          <a:prstGeom prst="rect">
            <a:avLst/>
          </a:prstGeom>
          <a:solidFill>
            <a:srgbClr val="18E822">
              <a:alpha val="7059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509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50944"/>
              </p:ext>
            </p:extLst>
          </p:nvPr>
        </p:nvGraphicFramePr>
        <p:xfrm>
          <a:off x="1019737" y="936398"/>
          <a:ext cx="6583417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920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983886"/>
              </p:ext>
            </p:extLst>
          </p:nvPr>
        </p:nvGraphicFramePr>
        <p:xfrm>
          <a:off x="1019737" y="936398"/>
          <a:ext cx="6583417" cy="1112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056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15061"/>
              </p:ext>
            </p:extLst>
          </p:nvPr>
        </p:nvGraphicFramePr>
        <p:xfrm>
          <a:off x="1019737" y="936398"/>
          <a:ext cx="6583417" cy="1483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203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27190"/>
              </p:ext>
            </p:extLst>
          </p:nvPr>
        </p:nvGraphicFramePr>
        <p:xfrm>
          <a:off x="1019737" y="936398"/>
          <a:ext cx="6583417" cy="1894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toevoegen aan ProfielPut en BodemBoring.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462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88024"/>
              </p:ext>
            </p:extLst>
          </p:nvPr>
        </p:nvGraphicFramePr>
        <p:xfrm>
          <a:off x="1019737" y="936398"/>
          <a:ext cx="6583417" cy="2265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toevoegen aan ProfielPut en BodemBoring.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Meetreeks naar een hoger niveau tillen.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354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82322"/>
              </p:ext>
            </p:extLst>
          </p:nvPr>
        </p:nvGraphicFramePr>
        <p:xfrm>
          <a:off x="1019737" y="936398"/>
          <a:ext cx="6583417" cy="2636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toevoegen aan ProfielPut en BodemBoring.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Meetreeks naar een hoger niveau tillen.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Observaties mogelijk op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1631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15132"/>
              </p:ext>
            </p:extLst>
          </p:nvPr>
        </p:nvGraphicFramePr>
        <p:xfrm>
          <a:off x="1019737" y="936398"/>
          <a:ext cx="6583417" cy="3007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toevoegen aan ProfielPut en BodemBoring.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Meetreeks naar een hoger niveau tillen.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Observaties mogelijk op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Inverse associaties toevoegen + bijhorende kardinaliteiten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20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/>
        </p:nvGraphicFramePr>
        <p:xfrm>
          <a:off x="1019737" y="936398"/>
          <a:ext cx="6583417" cy="3418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BodemSite is een Bemonsteringsvlak, vlak waarin geobserveerd wordt.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BodemMonster kan geassocieerd zijn met een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Metadata klasse toevoegen aan 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Attributen toevoegen aan ProfielPut en BodemBoring. Wat zijn de fundamentele verschillen?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Meetreeks naar een hoger niveau tillen.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Observaties mogelijk op DiepteInterval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Inverse associaties toevoegen + bijhorende kardinaliteiten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1050" dirty="0"/>
                        <a:t>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BodemClassificatie &amp; BodemkundigeOpbouw ook subklassen van BodemObservatie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8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489251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 name="Presentatie_VO_V6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05D2F2-989D-470B-98A5-E5E4BF5A1A2D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abf44e2d-3236-448c-a468-3a575a901de3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3049</Words>
  <Application>Microsoft Office PowerPoint</Application>
  <PresentationFormat>On-screen Show (16:9)</PresentationFormat>
  <Paragraphs>611</Paragraphs>
  <Slides>112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112</vt:i4>
      </vt:variant>
    </vt:vector>
  </HeadingPairs>
  <TitlesOfParts>
    <vt:vector size="123" baseType="lpstr">
      <vt:lpstr>FlandersArtSans-Bold</vt:lpstr>
      <vt:lpstr>FlandersArtSans-Regular</vt:lpstr>
      <vt:lpstr>Helvetica Neue</vt:lpstr>
      <vt:lpstr>Proxima Nova</vt:lpstr>
      <vt:lpstr>Arial</vt:lpstr>
      <vt:lpstr>FlandersArtSerif-Regular</vt:lpstr>
      <vt:lpstr>Wingdings</vt:lpstr>
      <vt:lpstr>Calibri</vt:lpstr>
      <vt:lpstr>4_Presentatie_verbeelding werkt - kopie</vt:lpstr>
      <vt:lpstr>Aangepast ontwerp</vt:lpstr>
      <vt:lpstr>Presentatie_VO_V6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en context </vt:lpstr>
      <vt:lpstr>PowerPoint Presentation</vt:lpstr>
      <vt:lpstr>PowerPoint Presentation</vt:lpstr>
      <vt:lpstr>PowerPoint Presentation</vt:lpstr>
      <vt:lpstr>OSLO </vt:lpstr>
      <vt:lpstr>Open Standaarden voor Linkende Organisaties</vt:lpstr>
      <vt:lpstr>PowerPoint Presentation</vt:lpstr>
      <vt:lpstr>Recap </vt:lpstr>
      <vt:lpstr>PowerPoint Presentation</vt:lpstr>
      <vt:lpstr>PowerPoint Presentation</vt:lpstr>
      <vt:lpstr>PowerPoint Presentation</vt:lpstr>
      <vt:lpstr>ISO Observations and Measurements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Doel van deze werkgroep </vt:lpstr>
      <vt:lpstr>PowerPoint Presentation</vt:lpstr>
      <vt:lpstr>Applicatieprofiel Boring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Applicatieprofiel Bodem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Dimitri Schepers</cp:lastModifiedBy>
  <cp:revision>251</cp:revision>
  <dcterms:modified xsi:type="dcterms:W3CDTF">2020-10-06T14:33:49Z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